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xls" ContentType="application/vnd.ms-exce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 id="2147483950" r:id="rId2"/>
  </p:sldMasterIdLst>
  <p:notesMasterIdLst>
    <p:notesMasterId r:id="rId31"/>
  </p:notesMasterIdLst>
  <p:sldIdLst>
    <p:sldId id="256" r:id="rId3"/>
    <p:sldId id="268" r:id="rId4"/>
    <p:sldId id="300" r:id="rId5"/>
    <p:sldId id="269" r:id="rId6"/>
    <p:sldId id="270" r:id="rId7"/>
    <p:sldId id="275" r:id="rId8"/>
    <p:sldId id="276" r:id="rId9"/>
    <p:sldId id="281" r:id="rId10"/>
    <p:sldId id="278" r:id="rId11"/>
    <p:sldId id="277" r:id="rId12"/>
    <p:sldId id="279" r:id="rId13"/>
    <p:sldId id="280" r:id="rId14"/>
    <p:sldId id="260" r:id="rId15"/>
    <p:sldId id="262" r:id="rId16"/>
    <p:sldId id="288" r:id="rId17"/>
    <p:sldId id="272" r:id="rId18"/>
    <p:sldId id="271" r:id="rId19"/>
    <p:sldId id="261" r:id="rId20"/>
    <p:sldId id="282" r:id="rId21"/>
    <p:sldId id="283" r:id="rId22"/>
    <p:sldId id="284" r:id="rId23"/>
    <p:sldId id="285" r:id="rId24"/>
    <p:sldId id="286" r:id="rId25"/>
    <p:sldId id="287" r:id="rId26"/>
    <p:sldId id="289" r:id="rId27"/>
    <p:sldId id="290" r:id="rId28"/>
    <p:sldId id="291" r:id="rId29"/>
    <p:sldId id="301" r:id="rId3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DEF"/>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4" autoAdjust="0"/>
    <p:restoredTop sz="94639" autoAdjust="0"/>
  </p:normalViewPr>
  <p:slideViewPr>
    <p:cSldViewPr snapToGrid="0">
      <p:cViewPr varScale="1">
        <p:scale>
          <a:sx n="48" d="100"/>
          <a:sy n="48" d="100"/>
        </p:scale>
        <p:origin x="-504" y="-102"/>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1/11/2016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xmlns=""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192539F1-1B5C-B047-8A9B-D284626E9CB1}" type="slidenum">
              <a:rPr lang="en-US" sz="1200">
                <a:solidFill>
                  <a:srgbClr val="003366"/>
                </a:solidFill>
              </a:rPr>
              <a:pPr/>
              <a:t>8</a:t>
            </a:fld>
            <a:endParaRPr lang="en-US" sz="1200">
              <a:solidFill>
                <a:srgbClr val="003366"/>
              </a:solidFill>
            </a:endParaRPr>
          </a:p>
        </p:txBody>
      </p:sp>
      <p:sp>
        <p:nvSpPr>
          <p:cNvPr id="256002" name="Rectangle 7"/>
          <p:cNvSpPr txBox="1">
            <a:spLocks noGrp="1" noChangeArrowheads="1"/>
          </p:cNvSpPr>
          <p:nvPr/>
        </p:nvSpPr>
        <p:spPr bwMode="auto">
          <a:xfrm>
            <a:off x="3886410" y="8686643"/>
            <a:ext cx="2971591" cy="457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8" tIns="45709" rIns="91418" bIns="45709" anchor="b"/>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defTabSz="457200" fontAlgn="base">
              <a:spcBef>
                <a:spcPct val="0"/>
              </a:spcBef>
              <a:spcAft>
                <a:spcPct val="0"/>
              </a:spcAft>
            </a:pPr>
            <a:fld id="{6E4C9C7D-D779-504A-8EBF-CB6739E7056C}" type="slidenum">
              <a:rPr lang="en-US" sz="1200">
                <a:solidFill>
                  <a:prstClr val="black"/>
                </a:solidFill>
              </a:rPr>
              <a:pPr algn="r" defTabSz="457200" fontAlgn="base">
                <a:spcBef>
                  <a:spcPct val="0"/>
                </a:spcBef>
                <a:spcAft>
                  <a:spcPct val="0"/>
                </a:spcAft>
              </a:pPr>
              <a:t>8</a:t>
            </a:fld>
            <a:endParaRPr lang="en-US" sz="1200">
              <a:solidFill>
                <a:prstClr val="black"/>
              </a:solidFill>
            </a:endParaRPr>
          </a:p>
        </p:txBody>
      </p:sp>
      <p:sp>
        <p:nvSpPr>
          <p:cNvPr id="253955" name="Rectangle 2"/>
          <p:cNvSpPr>
            <a:spLocks noGrp="1" noRot="1" noChangeAspect="1" noChangeArrowheads="1" noTextEdit="1"/>
          </p:cNvSpPr>
          <p:nvPr>
            <p:ph type="sldImg"/>
          </p:nvPr>
        </p:nvSpPr>
        <p:spPr>
          <a:xfrm>
            <a:off x="385763" y="687388"/>
            <a:ext cx="6088062" cy="3425825"/>
          </a:xfrm>
          <a:ln/>
        </p:spPr>
      </p:sp>
      <p:sp>
        <p:nvSpPr>
          <p:cNvPr id="253956" name="Rectangle 3"/>
          <p:cNvSpPr>
            <a:spLocks noGrp="1" noChangeArrowheads="1"/>
          </p:cNvSpPr>
          <p:nvPr>
            <p:ph type="body" idx="1"/>
          </p:nvPr>
        </p:nvSpPr>
        <p:spPr>
          <a:xfrm>
            <a:off x="914818" y="4344108"/>
            <a:ext cx="5028365" cy="4114643"/>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8" tIns="45709" rIns="91418" bIns="45709"/>
          <a:lstStyle/>
          <a:p>
            <a:pPr eaLnBrk="1" hangingPunct="1">
              <a:defRPr/>
            </a:pPr>
            <a:r>
              <a:rPr lang="en-US" dirty="0" smtClean="0">
                <a:latin typeface="Arial" charset="0"/>
                <a:cs typeface="+mn-cs"/>
              </a:rPr>
              <a:t>The amount of available</a:t>
            </a:r>
            <a:r>
              <a:rPr lang="en-US" baseline="0" dirty="0" smtClean="0">
                <a:latin typeface="Arial" charset="0"/>
                <a:cs typeface="+mn-cs"/>
              </a:rPr>
              <a:t> storage is not keeping up with the amount of data flooding in daily. How do </a:t>
            </a:r>
            <a:r>
              <a:rPr lang="en-US" baseline="0" smtClean="0">
                <a:latin typeface="Arial" charset="0"/>
                <a:cs typeface="+mn-cs"/>
              </a:rPr>
              <a:t>we decide </a:t>
            </a:r>
            <a:r>
              <a:rPr lang="en-US" baseline="0" dirty="0" smtClean="0">
                <a:latin typeface="Arial" charset="0"/>
                <a:cs typeface="+mn-cs"/>
              </a:rPr>
              <a:t>what data we keep? </a:t>
            </a:r>
            <a:endParaRPr lang="en-US" dirty="0" smtClean="0">
              <a:latin typeface="Arial" charset="0"/>
              <a:cs typeface="+mn-cs"/>
            </a:endParaRPr>
          </a:p>
        </p:txBody>
      </p:sp>
    </p:spTree>
    <p:extLst>
      <p:ext uri="{BB962C8B-B14F-4D97-AF65-F5344CB8AC3E}">
        <p14:creationId xmlns:p14="http://schemas.microsoft.com/office/powerpoint/2010/main" xmlns="" val="3809877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xfrm>
            <a:off x="661219" y="4343401"/>
            <a:ext cx="5684921" cy="4437345"/>
          </a:xfrm>
          <a:noFill/>
          <a:ln/>
        </p:spPr>
        <p:txBody>
          <a:bodyPr/>
          <a:lstStyle/>
          <a:p>
            <a:pPr>
              <a:lnSpc>
                <a:spcPct val="80000"/>
              </a:lnSpc>
            </a:pPr>
            <a:r>
              <a:rPr lang="en-US" sz="1000" b="1" dirty="0"/>
              <a:t>Data Costs</a:t>
            </a:r>
          </a:p>
          <a:p>
            <a:pPr>
              <a:lnSpc>
                <a:spcPct val="80000"/>
              </a:lnSpc>
            </a:pPr>
            <a:endParaRPr lang="en-US" sz="900" b="1" dirty="0">
              <a:solidFill>
                <a:srgbClr val="FFFF00"/>
              </a:solidFill>
            </a:endParaRPr>
          </a:p>
          <a:p>
            <a:pPr>
              <a:lnSpc>
                <a:spcPct val="80000"/>
              </a:lnSpc>
            </a:pPr>
            <a:r>
              <a:rPr lang="en-US" sz="1000" dirty="0" smtClean="0"/>
              <a:t>Consider </a:t>
            </a:r>
            <a:r>
              <a:rPr lang="en-US" sz="1000" dirty="0"/>
              <a:t>some of </a:t>
            </a:r>
            <a:r>
              <a:rPr lang="en-US" sz="1000" dirty="0" smtClean="0"/>
              <a:t>the data</a:t>
            </a:r>
            <a:r>
              <a:rPr lang="en-US" sz="1000" baseline="0" dirty="0" smtClean="0"/>
              <a:t> management issues that made </a:t>
            </a:r>
            <a:r>
              <a:rPr lang="en-US" sz="1000" dirty="0" smtClean="0"/>
              <a:t>headlines, </a:t>
            </a:r>
            <a:r>
              <a:rPr lang="en-US" sz="1000" dirty="0"/>
              <a:t>affecting agencies and organizations.  Data quality is not limited to any one organization.  These examples show costs (in terms of money lost) due to a lack of data quality control.</a:t>
            </a:r>
          </a:p>
          <a:p>
            <a:pPr>
              <a:lnSpc>
                <a:spcPct val="80000"/>
              </a:lnSpc>
            </a:pPr>
            <a:endParaRPr lang="en-US" sz="1000" dirty="0"/>
          </a:p>
          <a:p>
            <a:pPr>
              <a:lnSpc>
                <a:spcPct val="80000"/>
              </a:lnSpc>
            </a:pPr>
            <a:r>
              <a:rPr lang="en-US" sz="1000" b="1" dirty="0"/>
              <a:t>“MEDICARE PAYMENT ERRORS NEAR $20B”</a:t>
            </a:r>
            <a:r>
              <a:rPr lang="en-US" sz="1000" dirty="0"/>
              <a:t> </a:t>
            </a:r>
            <a:r>
              <a:rPr lang="en-US" sz="1000" i="1" dirty="0"/>
              <a:t>(CNN) December 2004</a:t>
            </a:r>
          </a:p>
          <a:p>
            <a:pPr>
              <a:lnSpc>
                <a:spcPct val="80000"/>
              </a:lnSpc>
            </a:pPr>
            <a:r>
              <a:rPr lang="en-US" sz="1000" i="1" dirty="0"/>
              <a:t>Miscoding and Billing Errors from Doctors and Hospitals totaled $20,000,000,000 in FY 2003    (9.3% error rate) . The error rate measured claims that were paid despite being medically unnecessary, inadequately documented or improperly coded. In some instances, Medicare asked health care providers for medical records to back up their claims and got no response.  The survey did not document instances of alleged fraud.  This error rate actually was an improvement over the previous fiscal year (9.8% error rate).</a:t>
            </a:r>
          </a:p>
          <a:p>
            <a:pPr>
              <a:lnSpc>
                <a:spcPct val="80000"/>
              </a:lnSpc>
            </a:pPr>
            <a:endParaRPr lang="en-US" sz="1000" b="1" i="1" dirty="0"/>
          </a:p>
          <a:p>
            <a:pPr>
              <a:lnSpc>
                <a:spcPct val="80000"/>
              </a:lnSpc>
            </a:pPr>
            <a:r>
              <a:rPr lang="en-US" sz="1000" b="1" dirty="0"/>
              <a:t>“AUDIT:  JUSTICE STATS ON ANTI-TERROR CASES FLAWED” </a:t>
            </a:r>
            <a:r>
              <a:rPr lang="en-US" sz="1000" dirty="0"/>
              <a:t>(AP) February 2007)</a:t>
            </a:r>
          </a:p>
          <a:p>
            <a:pPr>
              <a:lnSpc>
                <a:spcPct val="80000"/>
              </a:lnSpc>
            </a:pPr>
            <a:r>
              <a:rPr lang="en-US" sz="1000" i="1" dirty="0"/>
              <a:t>The Justice Department Inspector General found only two sets of data out of 26 concerning terrorism attacks were accurate.  The Justice Department uses these statistics to argue for their budget.  The Inspector General said the data “appear to be the result of decentralized and haphazard methods of collections … and do not appear to be intentional.” </a:t>
            </a:r>
          </a:p>
          <a:p>
            <a:pPr>
              <a:lnSpc>
                <a:spcPct val="80000"/>
              </a:lnSpc>
            </a:pPr>
            <a:endParaRPr lang="en-US" sz="1000" b="1" dirty="0"/>
          </a:p>
          <a:p>
            <a:pPr>
              <a:lnSpc>
                <a:spcPct val="80000"/>
              </a:lnSpc>
            </a:pPr>
            <a:r>
              <a:rPr lang="en-US" sz="1000" b="1" dirty="0"/>
              <a:t>“OOPS! TECH ERROR WIPES OUT Alaska Info” </a:t>
            </a:r>
            <a:r>
              <a:rPr lang="en-US" sz="1000" dirty="0"/>
              <a:t>(AP) March 2007</a:t>
            </a:r>
          </a:p>
          <a:p>
            <a:pPr>
              <a:lnSpc>
                <a:spcPct val="80000"/>
              </a:lnSpc>
            </a:pPr>
            <a:r>
              <a:rPr lang="en-US" sz="1000" i="1" dirty="0"/>
              <a:t>A technician managed to delete the data and backup for the $38 billion Alaska oil revenue fund – money received by residents of the State.  Correcting the errors cost the State an additional $220,700 (which of course was taken off the receipts to Alaska residents.)</a:t>
            </a:r>
          </a:p>
        </p:txBody>
      </p:sp>
    </p:spTree>
    <p:extLst>
      <p:ext uri="{BB962C8B-B14F-4D97-AF65-F5344CB8AC3E}">
        <p14:creationId xmlns:p14="http://schemas.microsoft.com/office/powerpoint/2010/main" xmlns="" val="3450015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pPr eaLnBrk="1" hangingPunct="1">
              <a:lnSpc>
                <a:spcPct val="80000"/>
              </a:lnSpc>
              <a:defRPr/>
            </a:pPr>
            <a:r>
              <a:rPr lang="en-US" sz="1200" dirty="0" smtClean="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Font typeface="Wingdings" pitchFamily="2" charset="2"/>
              <a:buNone/>
              <a:defRPr/>
            </a:pPr>
            <a:endParaRPr lang="en-US" sz="800" dirty="0" smtClean="0"/>
          </a:p>
          <a:p>
            <a:pPr eaLnBrk="1" hangingPunct="1">
              <a:lnSpc>
                <a:spcPct val="80000"/>
              </a:lnSpc>
              <a:defRPr/>
            </a:pPr>
            <a:r>
              <a:rPr lang="en-US" sz="1200" dirty="0" smtClean="0"/>
              <a:t>The solution:</a:t>
            </a:r>
            <a:r>
              <a:rPr lang="en-US" sz="1200" baseline="0" dirty="0" smtClean="0"/>
              <a:t> </a:t>
            </a:r>
            <a:r>
              <a:rPr lang="en-US" sz="1200" dirty="0" smtClean="0"/>
              <a:t>A state office GIS specialist retrieved the</a:t>
            </a:r>
            <a:r>
              <a:rPr lang="en-US" sz="1200" baseline="0" dirty="0" smtClean="0"/>
              <a:t> </a:t>
            </a:r>
            <a:r>
              <a:rPr lang="en-US" sz="1200" dirty="0" smtClean="0"/>
              <a:t>workstation and sifted through files trying to salvage relevant data. </a:t>
            </a:r>
          </a:p>
          <a:p>
            <a:pPr eaLnBrk="1" hangingPunct="1">
              <a:lnSpc>
                <a:spcPct val="80000"/>
              </a:lnSpc>
              <a:defRPr/>
            </a:pPr>
            <a:endParaRPr lang="en-US" sz="800" dirty="0" smtClean="0"/>
          </a:p>
          <a:p>
            <a:pPr eaLnBrk="1" hangingPunct="1">
              <a:lnSpc>
                <a:spcPct val="80000"/>
              </a:lnSpc>
              <a:defRPr/>
            </a:pPr>
            <a:r>
              <a:rPr lang="en-US" sz="1200" dirty="0" smtClean="0"/>
              <a:t>The cost:  1 work month ($4,000) plus the</a:t>
            </a:r>
            <a:r>
              <a:rPr lang="en-US" sz="1200" baseline="0" dirty="0" smtClean="0"/>
              <a:t> </a:t>
            </a:r>
            <a:r>
              <a:rPr lang="en-US" sz="1200" dirty="0" smtClean="0"/>
              <a:t>value of data that was not recovered.</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Consider</a:t>
            </a:r>
            <a:r>
              <a:rPr lang="en-US" sz="1200" baseline="0" dirty="0" smtClean="0"/>
              <a:t> that this </a:t>
            </a:r>
            <a:r>
              <a:rPr lang="en-US" sz="1200" dirty="0" smtClean="0"/>
              <a:t>situation could have been much worse because the data was not being backed up as it would have been if stored on a server.</a:t>
            </a:r>
          </a:p>
          <a:p>
            <a:endParaRPr lang="en-US" dirty="0" smtClean="0"/>
          </a:p>
        </p:txBody>
      </p:sp>
    </p:spTree>
    <p:extLst>
      <p:ext uri="{BB962C8B-B14F-4D97-AF65-F5344CB8AC3E}">
        <p14:creationId xmlns:p14="http://schemas.microsoft.com/office/powerpoint/2010/main" xmlns="" val="38756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eaLnBrk="1" hangingPunct="1">
              <a:lnSpc>
                <a:spcPct val="80000"/>
              </a:lnSpc>
              <a:buClr>
                <a:schemeClr val="accent1">
                  <a:lumMod val="75000"/>
                </a:schemeClr>
              </a:buClr>
              <a:buSzPct val="95000"/>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Cost: </a:t>
            </a:r>
            <a:r>
              <a:rPr lang="en-US" dirty="0" smtClean="0"/>
              <a:t>Estimated 9 work months/inventory </a:t>
            </a:r>
          </a:p>
          <a:p>
            <a:pPr marL="109728" indent="0" eaLnBrk="1" hangingPunct="1">
              <a:lnSpc>
                <a:spcPct val="80000"/>
              </a:lnSpc>
              <a:buClr>
                <a:schemeClr val="accent1">
                  <a:lumMod val="75000"/>
                </a:schemeClr>
              </a:buClr>
              <a:buSzPct val="95000"/>
              <a:buNone/>
              <a:defRPr/>
            </a:pPr>
            <a:r>
              <a:rPr lang="en-US" dirty="0" smtClean="0"/>
              <a:t>        @$4,000/</a:t>
            </a:r>
            <a:r>
              <a:rPr lang="en-US" dirty="0" err="1" smtClean="0"/>
              <a:t>wm</a:t>
            </a:r>
            <a:r>
              <a:rPr lang="en-US" dirty="0" smtClean="0"/>
              <a:t> </a:t>
            </a:r>
          </a:p>
          <a:p>
            <a:pPr marL="109728" indent="0" eaLnBrk="1" hangingPunct="1">
              <a:lnSpc>
                <a:spcPct val="80000"/>
              </a:lnSpc>
              <a:buClr>
                <a:schemeClr val="accent1">
                  <a:lumMod val="75000"/>
                </a:schemeClr>
              </a:buClr>
              <a:buSzPct val="95000"/>
              <a:buNone/>
              <a:defRPr/>
            </a:pPr>
            <a:r>
              <a:rPr lang="en-US" dirty="0" smtClean="0"/>
              <a:t>        (14 inventories = $504,000)</a:t>
            </a:r>
          </a:p>
          <a:p>
            <a:endParaRPr lang="en-US" dirty="0" smtClean="0"/>
          </a:p>
        </p:txBody>
      </p:sp>
    </p:spTree>
    <p:extLst>
      <p:ext uri="{BB962C8B-B14F-4D97-AF65-F5344CB8AC3E}">
        <p14:creationId xmlns:p14="http://schemas.microsoft.com/office/powerpoint/2010/main" xmlns="" val="918770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2D91A0EB-D43F-7041-9847-C4F6700E496C}" type="slidenum">
              <a:rPr lang="en-US" sz="1200">
                <a:solidFill>
                  <a:srgbClr val="003366"/>
                </a:solidFill>
              </a:rPr>
              <a:pPr/>
              <a:t>11</a:t>
            </a:fld>
            <a:endParaRPr lang="en-US" sz="1200">
              <a:solidFill>
                <a:srgbClr val="003366"/>
              </a:solidFill>
            </a:endParaRPr>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defRPr/>
            </a:pPr>
            <a:r>
              <a:rPr lang="en-US" dirty="0" smtClean="0">
                <a:latin typeface="Arial" charset="0"/>
                <a:cs typeface="+mn-cs"/>
              </a:rPr>
              <a:t>The world</a:t>
            </a:r>
            <a:r>
              <a:rPr lang="en-US" baseline="0" dirty="0" smtClean="0">
                <a:latin typeface="Arial" charset="0"/>
                <a:cs typeface="+mn-cs"/>
              </a:rPr>
              <a:t> today is filled with science news, from climate change to hurricanes – and it all affects the people inhabiting the earth. </a:t>
            </a:r>
            <a:endParaRPr lang="en-US" dirty="0" smtClean="0">
              <a:latin typeface="Arial" charset="0"/>
              <a:cs typeface="+mn-cs"/>
            </a:endParaRPr>
          </a:p>
        </p:txBody>
      </p:sp>
    </p:spTree>
    <p:extLst>
      <p:ext uri="{BB962C8B-B14F-4D97-AF65-F5344CB8AC3E}">
        <p14:creationId xmlns:p14="http://schemas.microsoft.com/office/powerpoint/2010/main" xmlns="" val="771077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being generated</a:t>
            </a:r>
            <a:r>
              <a:rPr lang="en-US" baseline="0" dirty="0" smtClean="0"/>
              <a:t> in massive quantities daily. </a:t>
            </a:r>
            <a:r>
              <a:rPr lang="en-US" dirty="0" smtClean="0"/>
              <a:t>Improvements</a:t>
            </a:r>
            <a:r>
              <a:rPr lang="en-US" baseline="0" dirty="0" smtClean="0"/>
              <a:t> in technology enable higher precision and coverage in data acquisition and makes higher capacity systems store and migrate more data –increasing the importance of managing, integrating, and re-using data.</a:t>
            </a:r>
          </a:p>
          <a:p>
            <a:endParaRPr lang="en-US" dirty="0"/>
          </a:p>
        </p:txBody>
      </p:sp>
      <p:sp>
        <p:nvSpPr>
          <p:cNvPr id="4" name="Slide Number Placeholder 3"/>
          <p:cNvSpPr>
            <a:spLocks noGrp="1"/>
          </p:cNvSpPr>
          <p:nvPr>
            <p:ph type="sldNum" sz="quarter" idx="10"/>
          </p:nvPr>
        </p:nvSpPr>
        <p:spPr/>
        <p:txBody>
          <a:bodyPr/>
          <a:lstStyle/>
          <a:p>
            <a:fld id="{9E644986-AE8F-1341-A5BE-1A685DBFBDA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xmlns="" val="208345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Matrix - 1999</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Big Data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NIH early data sharing requirements from grants over $500,000 – stringent controls for privacy and proprietary data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2011 NSF requirement to have data management plans in the grant proposals</a:t>
            </a:r>
            <a:r>
              <a:rPr lang="en-US" baseline="0" dirty="0" smtClean="0"/>
              <a:t> – there are program specific requirements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Most are simply two page documents with requirements to outline: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Data types to be collected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Standards to be used for metadata and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Sharing policies (access, privacy, IP, etc.)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Re-use policies (distribution, derivatives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Plans for archival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these requirements caused quite the scramble. No grant money if you could not include a plan.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many foundations now also have data management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xmlns="" val="249742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xmlns="" val="214054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xmlns="" val="157040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smtClean="0">
                <a:latin typeface="Franklin Gothic Book"/>
                <a:cs typeface="Franklin Gothic Book"/>
              </a:rPr>
              <a:t>Data may be viewed as the lowest level of abstraction from which information and knowledge are derived.</a:t>
            </a:r>
            <a:r>
              <a:rPr lang="en-US" dirty="0" smtClean="0"/>
              <a:t>”</a:t>
            </a:r>
            <a:endParaRPr lang="en-US" dirty="0" smtClean="0">
              <a:latin typeface="Franklin Gothic Book"/>
              <a:cs typeface="Franklin Gothic Book"/>
            </a:endParaRPr>
          </a:p>
        </p:txBody>
      </p:sp>
      <p:sp>
        <p:nvSpPr>
          <p:cNvPr id="4" name="Slide Number Placeholder 3"/>
          <p:cNvSpPr>
            <a:spLocks noGrp="1"/>
          </p:cNvSpPr>
          <p:nvPr>
            <p:ph type="sldNum" sz="quarter" idx="10"/>
          </p:nvPr>
        </p:nvSpPr>
        <p:spPr/>
        <p:txBody>
          <a:bodyPr/>
          <a:lstStyle/>
          <a:p>
            <a:fld id="{9EC847EA-B926-5749-9EF7-DA980FF2A6CA}" type="slidenum">
              <a:rPr lang="en-US" smtClean="0"/>
              <a:pPr/>
              <a:t>16</a:t>
            </a:fld>
            <a:endParaRPr lang="en-US"/>
          </a:p>
        </p:txBody>
      </p:sp>
    </p:spTree>
    <p:extLst>
      <p:ext uri="{BB962C8B-B14F-4D97-AF65-F5344CB8AC3E}">
        <p14:creationId xmlns:p14="http://schemas.microsoft.com/office/powerpoint/2010/main" xmlns="" val="323994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dirty="0" smtClean="0"/>
              <a:t>Does not include, “any of the following: preliminary analyses, drafts of scientific papers, plans for future research, peer reviews, or communications with colleagues. This "recorded" material excludes physical objects (e.g., laboratory samples).” This</a:t>
            </a:r>
            <a:r>
              <a:rPr lang="en-US" baseline="0" dirty="0" smtClean="0"/>
              <a:t> narrow definition mostly takes a retrospective view of your dataset, in that it does not account for raw and intermediate data that may be critical to the research process but that don’t become part of the ’final’ dataset.</a:t>
            </a:r>
          </a:p>
          <a:p>
            <a:pPr defTabSz="474739">
              <a:defRPr/>
            </a:pPr>
            <a:endParaRPr lang="en-US" baseline="0" dirty="0" smtClean="0"/>
          </a:p>
          <a:p>
            <a:pPr defTabSz="474739">
              <a:defRPr/>
            </a:pPr>
            <a:r>
              <a:rPr lang="en-US" baseline="0" dirty="0" smtClean="0"/>
              <a:t>Data types could be:</a:t>
            </a:r>
          </a:p>
          <a:p>
            <a:pPr marL="174708" indent="-174708" defTabSz="474739">
              <a:buFont typeface="Arial"/>
              <a:buChar char="•"/>
              <a:defRPr/>
            </a:pPr>
            <a:r>
              <a:rPr lang="en-US" baseline="0" dirty="0" smtClean="0"/>
              <a:t>Observational</a:t>
            </a:r>
          </a:p>
          <a:p>
            <a:pPr marL="174708" indent="-174708" defTabSz="474739">
              <a:buFont typeface="Arial"/>
              <a:buChar char="•"/>
              <a:defRPr/>
            </a:pPr>
            <a:r>
              <a:rPr lang="en-US" baseline="0" dirty="0" smtClean="0"/>
              <a:t>Experimental</a:t>
            </a:r>
          </a:p>
          <a:p>
            <a:pPr marL="174708" indent="-174708" defTabSz="474739">
              <a:buFont typeface="Arial"/>
              <a:buChar char="•"/>
              <a:defRPr/>
            </a:pPr>
            <a:r>
              <a:rPr lang="en-US" baseline="0" dirty="0" smtClean="0"/>
              <a:t>Simulated</a:t>
            </a:r>
          </a:p>
          <a:p>
            <a:pPr marL="174708" indent="-174708" defTabSz="474739">
              <a:buFont typeface="Arial"/>
              <a:buChar char="•"/>
              <a:defRPr/>
            </a:pPr>
            <a:r>
              <a:rPr lang="en-US" baseline="0" dirty="0" smtClean="0"/>
              <a:t>Derived</a:t>
            </a:r>
          </a:p>
          <a:p>
            <a:pPr marL="174708" indent="-174708" defTabSz="474739">
              <a:buFont typeface="Arial"/>
              <a:buChar char="•"/>
              <a:defRPr/>
            </a:pPr>
            <a:r>
              <a:rPr lang="en-US" baseline="0" dirty="0" smtClean="0"/>
              <a:t>Reference or canonical</a:t>
            </a:r>
          </a:p>
        </p:txBody>
      </p:sp>
      <p:sp>
        <p:nvSpPr>
          <p:cNvPr id="4" name="Slide Number Placeholder 3"/>
          <p:cNvSpPr>
            <a:spLocks noGrp="1"/>
          </p:cNvSpPr>
          <p:nvPr>
            <p:ph type="sldNum" sz="quarter" idx="10"/>
          </p:nvPr>
        </p:nvSpPr>
        <p:spPr/>
        <p:txBody>
          <a:bodyPr/>
          <a:lstStyle/>
          <a:p>
            <a:fld id="{9EC847EA-B926-5749-9EF7-DA980FF2A6CA}" type="slidenum">
              <a:rPr lang="en-US" smtClean="0"/>
              <a:pPr/>
              <a:t>17</a:t>
            </a:fld>
            <a:endParaRPr lang="en-US"/>
          </a:p>
        </p:txBody>
      </p:sp>
    </p:spTree>
    <p:extLst>
      <p:ext uri="{BB962C8B-B14F-4D97-AF65-F5344CB8AC3E}">
        <p14:creationId xmlns:p14="http://schemas.microsoft.com/office/powerpoint/2010/main" xmlns="" val="2290090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19</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xmlns="" val="2632832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1800">
              <a:solidFill>
                <a:prstClr val="white"/>
              </a:solidFill>
            </a:endParaRPr>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8969376" y="6407944"/>
            <a:ext cx="2560320" cy="365760"/>
          </a:xfrm>
          <a:prstGeom prst="rect">
            <a:avLst/>
          </a:prstGeom>
        </p:spPr>
        <p:txBody>
          <a:bodyPr/>
          <a:lstStyle>
            <a:lvl1pPr>
              <a:defRPr>
                <a:solidFill>
                  <a:srgbClr val="FFFFFF"/>
                </a:solidFill>
              </a:defRPr>
            </a:lvl1pPr>
            <a:extLst/>
          </a:lstStyle>
          <a:p>
            <a:pPr defTabSz="457200" fontAlgn="base">
              <a:spcBef>
                <a:spcPct val="0"/>
              </a:spcBef>
              <a:spcAft>
                <a:spcPct val="0"/>
              </a:spcAft>
            </a:pPr>
            <a:fld id="{544213AF-26F6-41FA-8D85-E2C5388D6E58}" type="datetimeFigureOut">
              <a:rPr lang="en-US" smtClean="0">
                <a:latin typeface="Arial" charset="0"/>
                <a:cs typeface="Arial" charset="0"/>
              </a:rPr>
              <a:pPr defTabSz="457200" fontAlgn="base">
                <a:spcBef>
                  <a:spcPct val="0"/>
                </a:spcBef>
                <a:spcAft>
                  <a:spcPct val="0"/>
                </a:spcAft>
              </a:pPr>
              <a:t>1/11/2016</a:t>
            </a:fld>
            <a:endParaRPr lang="en-US" dirty="0">
              <a:latin typeface="Arial" charset="0"/>
              <a:cs typeface="Arial" charset="0"/>
            </a:endParaRPr>
          </a:p>
        </p:txBody>
      </p:sp>
      <p:sp>
        <p:nvSpPr>
          <p:cNvPr id="19" name="Footer Placeholder 18"/>
          <p:cNvSpPr>
            <a:spLocks noGrp="1"/>
          </p:cNvSpPr>
          <p:nvPr>
            <p:ph type="ftr" sz="quarter" idx="11"/>
          </p:nvPr>
        </p:nvSpPr>
        <p:spPr>
          <a:xfrm>
            <a:off x="5840097" y="6407945"/>
            <a:ext cx="3134241" cy="365125"/>
          </a:xfrm>
          <a:prstGeom prst="rect">
            <a:avLst/>
          </a:prstGeom>
        </p:spPr>
        <p:txBody>
          <a:bodyPr/>
          <a:lstStyle>
            <a:lvl1pPr>
              <a:defRPr>
                <a:solidFill>
                  <a:schemeClr val="accent1">
                    <a:tint val="20000"/>
                  </a:schemeClr>
                </a:solidFill>
              </a:defRPr>
            </a:lvl1pPr>
            <a:extLst/>
          </a:lstStyle>
          <a:p>
            <a:pPr defTabSz="457200"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11529696" y="6407945"/>
            <a:ext cx="487680" cy="365125"/>
          </a:xfrm>
          <a:prstGeom prst="rect">
            <a:avLst/>
          </a:prstGeom>
        </p:spPr>
        <p:txBody>
          <a:bodyPr/>
          <a:lstStyle>
            <a:lvl1pPr>
              <a:defRPr>
                <a:solidFill>
                  <a:srgbClr val="FFFFFF"/>
                </a:solidFill>
              </a:defRPr>
            </a:lvl1pPr>
            <a:extLst/>
          </a:lstStyle>
          <a:p>
            <a:pPr defTabSz="457200" fontAlgn="base">
              <a:spcBef>
                <a:spcPct val="0"/>
              </a:spcBef>
              <a:spcAft>
                <a:spcPct val="0"/>
              </a:spcAft>
            </a:pPr>
            <a:fld id="{D5BBC35B-A44B-4119-B8DA-DE9E3DFADA20}" type="slidenum">
              <a:rPr lang="en-US" smtClean="0">
                <a:latin typeface="Arial" charset="0"/>
                <a:cs typeface="Arial" charset="0"/>
              </a:rPr>
              <a:pPr defTabSz="457200"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xmlns="" val="353768265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13765032-ED65-49A5-B3F0-7986E6674E5D}"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381F697F-DBC7-4F49-9ABB-ABDA29C4F2E1}"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xmlns="" val="2384381516"/>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0DA2899-F788-44D7-B852-4CE04C473A92}"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87B1593D-C512-4FBB-9F1C-6C385E2E3552}"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xmlns="" val="1297992123"/>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8737600" y="6248400"/>
            <a:ext cx="2844800" cy="476250"/>
          </a:xfrm>
          <a:prstGeom prst="rect">
            <a:avLst/>
          </a:prstGeom>
          <a:ln/>
        </p:spPr>
        <p:txBody>
          <a:bodyPr/>
          <a:lstStyle>
            <a:lvl1pPr>
              <a:defRPr/>
            </a:lvl1pPr>
          </a:lstStyle>
          <a:p>
            <a:pPr defTabSz="457200" fontAlgn="base">
              <a:spcBef>
                <a:spcPct val="0"/>
              </a:spcBef>
              <a:spcAft>
                <a:spcPct val="0"/>
              </a:spcAft>
              <a:defRPr/>
            </a:pPr>
            <a:fld id="{43FC9F7E-BFE7-4B36-995A-C03D99DA3E3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xmlns="" val="1074079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4121822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3204694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4065988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525297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4234302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4090408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1260320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220134" y="6351589"/>
            <a:ext cx="5096933"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fontAlgn="base" hangingPunct="1">
              <a:spcBef>
                <a:spcPct val="0"/>
              </a:spcBef>
              <a:spcAft>
                <a:spcPct val="0"/>
              </a:spcAft>
              <a:defRPr/>
            </a:pPr>
            <a:r>
              <a:rPr lang="en-US" sz="1800" dirty="0" smtClean="0">
                <a:solidFill>
                  <a:prstClr val="white">
                    <a:lumMod val="65000"/>
                  </a:prstClr>
                </a:solidFill>
                <a:latin typeface="Calibri" charset="0"/>
                <a:cs typeface="Arial" charset="0"/>
              </a:rPr>
              <a:t>Why Data Management</a:t>
            </a:r>
            <a:endParaRPr lang="en-US" sz="1800" dirty="0">
              <a:solidFill>
                <a:prstClr val="white">
                  <a:lumMod val="65000"/>
                </a:prstClr>
              </a:solidFill>
              <a:latin typeface="Calibri" charset="0"/>
              <a:cs typeface="Arial" charset="0"/>
            </a:endParaRPr>
          </a:p>
        </p:txBody>
      </p:sp>
    </p:spTree>
    <p:extLst>
      <p:ext uri="{BB962C8B-B14F-4D97-AF65-F5344CB8AC3E}">
        <p14:creationId xmlns:p14="http://schemas.microsoft.com/office/powerpoint/2010/main" xmlns="" val="1111188502"/>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2518990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779082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116825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2485568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pPr>
            <a:fld id="{544213AF-26F6-41FA-8D85-E2C5388D6E58}" type="datetimeFigureOut">
              <a:rPr lang="en-US" smtClean="0">
                <a:solidFill>
                  <a:prstClr val="white"/>
                </a:solidFill>
                <a:latin typeface="Arial" charset="0"/>
                <a:cs typeface="Arial" charset="0"/>
              </a:rPr>
              <a:pPr defTabSz="457200" fontAlgn="base">
                <a:spcBef>
                  <a:spcPct val="0"/>
                </a:spcBef>
                <a:spcAft>
                  <a:spcPct val="0"/>
                </a:spcAft>
              </a:pPr>
              <a:t>1/11/2016</a:t>
            </a:fld>
            <a:endParaRPr lang="en-US">
              <a:solidFill>
                <a:prstClr val="white"/>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pPr>
            <a:endParaRPr lang="en-US">
              <a:solidFill>
                <a:prstClr val="white"/>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B9DC9EF-3C76-40B1-80BB-C16F094B329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xmlns="" val="1603169164"/>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3A2C96C-1B58-4276-BEB7-28F6AF83148B}"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F65A82D-AA3B-4069-A685-06D45ACE8252}"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xmlns="" val="3849780632"/>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77EB716A-31D4-4E54-837E-37B2E7582279}"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4EFE714A-4105-46BF-A26D-3BE602A35DDB}"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xmlns="" val="261811585"/>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AA0BD95-F2CC-4400-8A72-8FE2E7A5EDA8}"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7DDD2A2A-C79A-4606-8595-98E45A84C665}"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xmlns="" val="42661055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E49D7EBF-2999-4BAE-812C-B8393CB22D7C}"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EA4111CA-5727-4EF5-86F7-1ECF489221FA}"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xmlns="" val="4180912538"/>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03A7598-FD49-4FDB-BC6D-81E59DA42A8E}"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596891B9-39AB-4C72-8F0B-CFFE38DF7E5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xmlns="" val="1809129614"/>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81C6A489-011B-4F10-A03F-77B1F2DCFD79}"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CCA0A2C5-95DB-4765-A9D5-105B773BD9E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10" name="Right Triangle 9"/>
          <p:cNvSpPr>
            <a:spLocks/>
          </p:cNvSpPr>
          <p:nvPr/>
        </p:nvSpPr>
        <p:spPr bwMode="auto">
          <a:xfrm>
            <a:off x="-8056" y="5791253"/>
            <a:ext cx="4536419"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xmlns="" val="137485193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737600" y="6099176"/>
            <a:ext cx="3217333"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5727073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xmlns="" val="3162030774"/>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www.slideshare.net/franmod/tendencias-storage" TargetMode="Externa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www.guardian.co.uk/environment/2010/jul/08/muir-russell-climategate-climate-scienc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www.nsf.gov/bfa/dias/policy/dmp.jsp%5d(http:/www.nsf.gov/bfa/dias/policy/dmp.jsp" TargetMode="External"/><Relationship Id="rId2" Type="http://schemas.openxmlformats.org/officeDocument/2006/relationships/hyperlink" Target="https://www.whitehouse.gov/sites/default/files/microsites/ostp/ostp_public_access_memo_2013.pdf" TargetMode="External"/><Relationship Id="rId1" Type="http://schemas.openxmlformats.org/officeDocument/2006/relationships/slideLayout" Target="../slideLayouts/slideLayout14.xml"/><Relationship Id="rId6" Type="http://schemas.openxmlformats.org/officeDocument/2006/relationships/hyperlink" Target="https://www.emc.com/collateral/analyst-reports/idc-the-digital-universe-in-2020.pdf" TargetMode="External"/><Relationship Id="rId5" Type="http://schemas.openxmlformats.org/officeDocument/2006/relationships/hyperlink" Target="http://miriamposner.com/blog/?p=982" TargetMode="External"/><Relationship Id="rId4" Type="http://schemas.openxmlformats.org/officeDocument/2006/relationships/hyperlink" Target="https://dx.doi.org/10.1007/s10606-006-9023-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hyperlink" Target="http://software-carpentry.org/"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Microsoft_Office_Excel_Chart1.xls"/><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hyperlink" Target="https://www.emc.com/collateral/analyst-reports/idc-the-digital-universe-in-2020.pdf" TargetMode="External"/><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151908" y="5816746"/>
            <a:ext cx="7685809" cy="646331"/>
          </a:xfrm>
          <a:prstGeom prst="rect">
            <a:avLst/>
          </a:prstGeom>
        </p:spPr>
        <p:txBody>
          <a:bodyPr wrap="square">
            <a:spAutoFit/>
          </a:bodyPr>
          <a:lstStyle/>
          <a:p>
            <a:r>
              <a:rPr lang="en-US" dirty="0"/>
              <a:t>Dr. Timothy Norris – Postdoctoral Fellow Richter Library – tnorris@miami.edu</a:t>
            </a:r>
          </a:p>
          <a:p>
            <a:r>
              <a:rPr lang="en-US" dirty="0"/>
              <a:t>Angela Clark – Librarian Associate Professor RSMAS – aclark@rsmas.miami.edu</a:t>
            </a:r>
          </a:p>
        </p:txBody>
      </p:sp>
    </p:spTree>
    <p:extLst>
      <p:ext uri="{BB962C8B-B14F-4D97-AF65-F5344CB8AC3E}">
        <p14:creationId xmlns:p14="http://schemas.microsoft.com/office/powerpoint/2010/main" xmlns="" val="1875680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9934" y="530011"/>
            <a:ext cx="10835148" cy="6062523"/>
          </a:xfrm>
          <a:prstGeom prst="rect">
            <a:avLst/>
          </a:prstGeom>
        </p:spPr>
      </p:pic>
      <p:sp>
        <p:nvSpPr>
          <p:cNvPr id="5" name="Rectangle 4"/>
          <p:cNvSpPr/>
          <p:nvPr/>
        </p:nvSpPr>
        <p:spPr>
          <a:xfrm>
            <a:off x="953409" y="6532080"/>
            <a:ext cx="9603976" cy="307777"/>
          </a:xfrm>
          <a:prstGeom prst="rect">
            <a:avLst/>
          </a:prstGeom>
        </p:spPr>
        <p:txBody>
          <a:bodyPr wrap="none">
            <a:spAutoFit/>
          </a:bodyPr>
          <a:lstStyle/>
          <a:p>
            <a:r>
              <a:rPr lang="en-US" sz="1400" dirty="0" smtClean="0"/>
              <a:t>Navarro, Fran (2014). </a:t>
            </a:r>
            <a:r>
              <a:rPr lang="en-US" sz="1400" dirty="0" err="1" smtClean="0"/>
              <a:t>Foco</a:t>
            </a:r>
            <a:r>
              <a:rPr lang="en-US" sz="1400" dirty="0" smtClean="0"/>
              <a:t> </a:t>
            </a:r>
            <a:r>
              <a:rPr lang="en-US" sz="1400" dirty="0" err="1" smtClean="0"/>
              <a:t>en</a:t>
            </a:r>
            <a:r>
              <a:rPr lang="en-US" sz="1400" dirty="0" smtClean="0"/>
              <a:t> </a:t>
            </a:r>
            <a:r>
              <a:rPr lang="en-US" sz="1400" dirty="0" err="1" smtClean="0"/>
              <a:t>Almacenamiento</a:t>
            </a:r>
            <a:r>
              <a:rPr lang="en-US" sz="1400" dirty="0" smtClean="0"/>
              <a:t>. Accessed from </a:t>
            </a:r>
            <a:r>
              <a:rPr lang="en-US" sz="1400" dirty="0" smtClean="0">
                <a:hlinkClick r:id="rId3"/>
              </a:rPr>
              <a:t>http</a:t>
            </a:r>
            <a:r>
              <a:rPr lang="en-US" sz="1400" dirty="0">
                <a:hlinkClick r:id="rId3"/>
              </a:rPr>
              <a:t>://</a:t>
            </a:r>
            <a:r>
              <a:rPr lang="en-US" sz="1400" dirty="0" smtClean="0">
                <a:hlinkClick r:id="rId3"/>
              </a:rPr>
              <a:t>www.slideshare.net/franmod/tendencias-storage</a:t>
            </a:r>
            <a:r>
              <a:rPr lang="en-US" sz="1400" dirty="0" smtClean="0"/>
              <a:t>. Slide 42.</a:t>
            </a:r>
            <a:endParaRPr lang="en-US" sz="1400" dirty="0"/>
          </a:p>
        </p:txBody>
      </p:sp>
    </p:spTree>
    <p:extLst>
      <p:ext uri="{BB962C8B-B14F-4D97-AF65-F5344CB8AC3E}">
        <p14:creationId xmlns:p14="http://schemas.microsoft.com/office/powerpoint/2010/main" xmlns="" val="4238179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ext Box 3"/>
          <p:cNvSpPr txBox="1">
            <a:spLocks noChangeArrowheads="1"/>
          </p:cNvSpPr>
          <p:nvPr/>
        </p:nvSpPr>
        <p:spPr bwMode="auto">
          <a:xfrm>
            <a:off x="2117725" y="4175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endParaRPr lang="en-US" sz="1800">
              <a:solidFill>
                <a:prstClr val="black"/>
              </a:solidFill>
            </a:endParaRPr>
          </a:p>
        </p:txBody>
      </p:sp>
      <p:pic>
        <p:nvPicPr>
          <p:cNvPr id="250882" name="Picture 3" descr="time-cover-gw-k-00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0"/>
            <a:ext cx="2173288"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3" name="Picture 4" descr="1101060403_400"/>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3600" y="0"/>
            <a:ext cx="25908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4" name="Picture 5" descr="0433covdc"/>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581400" y="0"/>
            <a:ext cx="238125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5" name="Picture 6" descr="040603cove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524000" y="2438400"/>
            <a:ext cx="1677988"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6" name="Picture 7" descr="al_gore_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534400" y="0"/>
            <a:ext cx="2133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7" name="Picture 8" descr="nyer_global_warmi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724400" y="3733800"/>
            <a:ext cx="213360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8" name="Picture 9" descr="Global Warmi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477001" y="3276600"/>
            <a:ext cx="2601913"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9" name="Picture 10" descr="Big Dry"/>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3048001" y="4267200"/>
            <a:ext cx="1966913"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0" name="Picture 11" descr="Heat is On"/>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8528050" y="2667000"/>
            <a:ext cx="213995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1" name="Picture 12" descr="Ozone Depletion"/>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1524000" y="4648200"/>
            <a:ext cx="1676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2" name="Picture 13" descr="New Orleans"/>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820150" y="4429126"/>
            <a:ext cx="1847850"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3" name="Picture 14" descr="How to Save the Earth"/>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3200400" y="1828800"/>
            <a:ext cx="225425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4" name="Picture 15" descr="where's the beach"/>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5334000" y="2514600"/>
            <a:ext cx="1214438"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8722406" y="6690054"/>
            <a:ext cx="2655887" cy="230832"/>
          </a:xfrm>
          <a:prstGeom prst="rect">
            <a:avLst/>
          </a:prstGeom>
          <a:noFill/>
        </p:spPr>
        <p:txBody>
          <a:bodyPr wrap="square" rtlCol="0">
            <a:spAutoFit/>
          </a:bodyPr>
          <a:lstStyle/>
          <a:p>
            <a:pPr defTabSz="457200" fontAlgn="base">
              <a:spcBef>
                <a:spcPct val="0"/>
              </a:spcBef>
              <a:spcAft>
                <a:spcPct val="0"/>
              </a:spcAft>
            </a:pPr>
            <a:r>
              <a:rPr lang="en-US" sz="900" b="1" dirty="0">
                <a:solidFill>
                  <a:prstClr val="white">
                    <a:lumMod val="75000"/>
                  </a:prstClr>
                </a:solidFill>
                <a:latin typeface="Arial" charset="0"/>
                <a:cs typeface="Arial" charset="0"/>
              </a:rPr>
              <a:t>Images collected by DataOne.org</a:t>
            </a:r>
          </a:p>
        </p:txBody>
      </p:sp>
      <p:sp>
        <p:nvSpPr>
          <p:cNvPr id="3" name="Rectangle 2"/>
          <p:cNvSpPr/>
          <p:nvPr/>
        </p:nvSpPr>
        <p:spPr>
          <a:xfrm>
            <a:off x="10668000" y="5801032"/>
            <a:ext cx="1415845" cy="1056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80068833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cstate="print"/>
          <a:srcRect/>
          <a:stretch>
            <a:fillRect/>
          </a:stretch>
        </p:blipFill>
        <p:spPr bwMode="auto">
          <a:xfrm>
            <a:off x="8676640" y="855331"/>
            <a:ext cx="1807302" cy="2327410"/>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7128054" y="993136"/>
            <a:ext cx="1382477" cy="5043780"/>
          </a:xfrm>
          <a:prstGeom prst="rect">
            <a:avLst/>
          </a:prstGeom>
          <a:noFill/>
          <a:ln w="9525">
            <a:noFill/>
            <a:miter lim="800000"/>
            <a:headEnd/>
            <a:tailEnd/>
          </a:ln>
        </p:spPr>
      </p:pic>
      <p:sp>
        <p:nvSpPr>
          <p:cNvPr id="11" name="Rectangle 10"/>
          <p:cNvSpPr/>
          <p:nvPr/>
        </p:nvSpPr>
        <p:spPr bwMode="auto">
          <a:xfrm rot="16200000">
            <a:off x="7356557" y="4789572"/>
            <a:ext cx="2454355"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www.carboafrica.net</a:t>
            </a:r>
          </a:p>
        </p:txBody>
      </p:sp>
      <p:pic>
        <p:nvPicPr>
          <p:cNvPr id="15" name="Picture 8"/>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1816100" y="3035602"/>
            <a:ext cx="1362042" cy="1035379"/>
          </a:xfrm>
          <a:prstGeom prst="rect">
            <a:avLst/>
          </a:prstGeom>
          <a:noFill/>
          <a:ln w="9525">
            <a:noFill/>
            <a:miter lim="800000"/>
            <a:headEnd/>
            <a:tailEnd/>
          </a:ln>
        </p:spPr>
      </p:pic>
      <p:sp>
        <p:nvSpPr>
          <p:cNvPr id="16" name="Rectangle 11"/>
          <p:cNvSpPr>
            <a:spLocks noChangeArrowheads="1"/>
          </p:cNvSpPr>
          <p:nvPr/>
        </p:nvSpPr>
        <p:spPr bwMode="auto">
          <a:xfrm>
            <a:off x="1981200" y="918332"/>
            <a:ext cx="4792662" cy="1600438"/>
          </a:xfrm>
          <a:prstGeom prst="rect">
            <a:avLst/>
          </a:prstGeom>
          <a:noFill/>
          <a:ln w="9525">
            <a:noFill/>
            <a:miter lim="800000"/>
            <a:headEnd/>
            <a:tailEnd/>
          </a:ln>
        </p:spPr>
        <p:txBody>
          <a:bodyPr>
            <a:prstTxWarp prst="textNoShape">
              <a:avLst/>
            </a:prstTxWarp>
            <a:spAutoFit/>
          </a:bodyPr>
          <a:lstStyle/>
          <a:p>
            <a:pPr defTabSz="457200" fontAlgn="base">
              <a:spcBef>
                <a:spcPct val="0"/>
              </a:spcBef>
              <a:spcAft>
                <a:spcPct val="0"/>
              </a:spcAft>
            </a:pPr>
            <a:r>
              <a:rPr lang="en-US" sz="2000" dirty="0">
                <a:solidFill>
                  <a:prstClr val="black"/>
                </a:solidFill>
                <a:cs typeface="Arial" charset="0"/>
              </a:rPr>
              <a:t>Data is collected from sensors, sensor networks, remote sensing, observations, and more -  this calls for increased attention to data management and stewardship </a:t>
            </a:r>
          </a:p>
          <a:p>
            <a:pPr defTabSz="457200" fontAlgn="base">
              <a:spcBef>
                <a:spcPct val="0"/>
              </a:spcBef>
              <a:spcAft>
                <a:spcPct val="0"/>
              </a:spcAft>
            </a:pPr>
            <a:endParaRPr lang="en-US" dirty="0">
              <a:solidFill>
                <a:srgbClr val="1A435D"/>
              </a:solidFill>
              <a:latin typeface="Arial" charset="0"/>
              <a:cs typeface="Arial" charset="0"/>
            </a:endParaRPr>
          </a:p>
        </p:txBody>
      </p:sp>
      <p:pic>
        <p:nvPicPr>
          <p:cNvPr id="17" name="Picture 16" descr="modis_bluemarble_2001.png"/>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3472484" y="2341974"/>
            <a:ext cx="3345478" cy="1672739"/>
          </a:xfrm>
          <a:prstGeom prst="rect">
            <a:avLst/>
          </a:prstGeom>
          <a:ln>
            <a:solidFill>
              <a:srgbClr val="4F81BD"/>
            </a:solidFill>
          </a:ln>
        </p:spPr>
      </p:pic>
      <p:sp>
        <p:nvSpPr>
          <p:cNvPr id="3" name="Title 2"/>
          <p:cNvSpPr>
            <a:spLocks noGrp="1"/>
          </p:cNvSpPr>
          <p:nvPr>
            <p:ph type="title"/>
          </p:nvPr>
        </p:nvSpPr>
        <p:spPr>
          <a:xfrm>
            <a:off x="1524000" y="105108"/>
            <a:ext cx="9144000" cy="849593"/>
          </a:xfrm>
        </p:spPr>
        <p:txBody>
          <a:bodyPr>
            <a:normAutofit/>
          </a:bodyPr>
          <a:lstStyle/>
          <a:p>
            <a:r>
              <a:rPr lang="en-US" dirty="0" smtClean="0"/>
              <a:t>Data deluge</a:t>
            </a:r>
            <a:endParaRPr lang="en-US" dirty="0"/>
          </a:p>
        </p:txBody>
      </p:sp>
      <p:pic>
        <p:nvPicPr>
          <p:cNvPr id="18" name="Picture 14"/>
          <p:cNvPicPr>
            <a:picLocks noChangeAspect="1" noChangeArrowheads="1"/>
          </p:cNvPicPr>
          <p:nvPr/>
        </p:nvPicPr>
        <p:blipFill>
          <a:blip r:embed="rId7" cstate="print">
            <a:extLst>
              <a:ext uri="{28A0092B-C50C-407E-A947-70E740481C1C}">
                <a14:useLocalDpi xmlns:a14="http://schemas.microsoft.com/office/drawing/2010/main" xmlns=""/>
              </a:ext>
            </a:extLst>
          </a:blip>
          <a:stretch>
            <a:fillRect/>
          </a:stretch>
        </p:blipFill>
        <p:spPr bwMode="auto">
          <a:xfrm>
            <a:off x="3472484" y="4187908"/>
            <a:ext cx="3345478" cy="2191287"/>
          </a:xfrm>
          <a:prstGeom prst="rect">
            <a:avLst/>
          </a:prstGeom>
          <a:noFill/>
          <a:ln w="12700" cmpd="sng" algn="ctr">
            <a:solidFill>
              <a:srgbClr val="186072"/>
            </a:solidFill>
            <a:miter lim="800000"/>
            <a:headEnd/>
            <a:tailEnd/>
          </a:ln>
        </p:spPr>
      </p:pic>
      <p:pic>
        <p:nvPicPr>
          <p:cNvPr id="14" name="Picture 4"/>
          <p:cNvPicPr>
            <a:picLocks noChangeAspect="1" noChangeArrowheads="1"/>
          </p:cNvPicPr>
          <p:nvPr/>
        </p:nvPicPr>
        <p:blipFill>
          <a:blip r:embed="rId8" cstate="screen">
            <a:extLst>
              <a:ext uri="{28A0092B-C50C-407E-A947-70E740481C1C}">
                <a14:useLocalDpi xmlns:a14="http://schemas.microsoft.com/office/drawing/2010/main" xmlns=""/>
              </a:ext>
            </a:extLst>
          </a:blip>
          <a:srcRect/>
          <a:stretch>
            <a:fillRect/>
          </a:stretch>
        </p:blipFill>
        <p:spPr bwMode="auto">
          <a:xfrm>
            <a:off x="1993494" y="2341973"/>
            <a:ext cx="1349748" cy="579726"/>
          </a:xfrm>
          <a:prstGeom prst="rect">
            <a:avLst/>
          </a:prstGeom>
          <a:noFill/>
          <a:ln w="9525">
            <a:solidFill>
              <a:srgbClr val="1A435D"/>
            </a:solidFill>
            <a:miter lim="800000"/>
            <a:headEnd/>
            <a:tailEnd/>
          </a:ln>
        </p:spPr>
      </p:pic>
      <p:sp>
        <p:nvSpPr>
          <p:cNvPr id="13" name="Rectangle 12"/>
          <p:cNvSpPr/>
          <p:nvPr/>
        </p:nvSpPr>
        <p:spPr bwMode="auto">
          <a:xfrm rot="16200000">
            <a:off x="5822903" y="2775783"/>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http://modis.gsfc.nasa.gov/</a:t>
            </a:r>
          </a:p>
        </p:txBody>
      </p:sp>
      <p:sp>
        <p:nvSpPr>
          <p:cNvPr id="19" name="Rectangle 18"/>
          <p:cNvSpPr/>
          <p:nvPr/>
        </p:nvSpPr>
        <p:spPr bwMode="auto">
          <a:xfrm rot="16200000">
            <a:off x="2127380" y="2981377"/>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a:t>
            </a:r>
          </a:p>
          <a:p>
            <a:pPr defTabSz="457200" fontAlgn="base">
              <a:spcBef>
                <a:spcPct val="0"/>
              </a:spcBef>
              <a:spcAft>
                <a:spcPct val="0"/>
              </a:spcAft>
              <a:defRPr/>
            </a:pPr>
            <a:r>
              <a:rPr lang="en-US" sz="900" dirty="0">
                <a:solidFill>
                  <a:prstClr val="white">
                    <a:lumMod val="75000"/>
                  </a:prstClr>
                </a:solidFill>
                <a:latin typeface="Arial" charset="0"/>
                <a:cs typeface="Arial" charset="0"/>
              </a:rPr>
              <a:t>http://www.futurlec.com</a:t>
            </a:r>
          </a:p>
        </p:txBody>
      </p:sp>
      <p:pic>
        <p:nvPicPr>
          <p:cNvPr id="12291" name="Picture 3" descr="C:\Users\emcee\Desktop\tajai.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760728" y="3431158"/>
            <a:ext cx="1678105" cy="2243456"/>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bwMode="auto">
          <a:xfrm rot="16200000">
            <a:off x="9278109" y="4439293"/>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tajai</a:t>
            </a:r>
            <a:r>
              <a:rPr lang="en-US" sz="900" dirty="0">
                <a:solidFill>
                  <a:prstClr val="white">
                    <a:lumMod val="75000"/>
                  </a:prstClr>
                </a:solidFill>
                <a:latin typeface="Arial" charset="0"/>
                <a:cs typeface="Arial" charset="0"/>
              </a:rPr>
              <a:t> on Flickr</a:t>
            </a:r>
          </a:p>
        </p:txBody>
      </p:sp>
      <p:pic>
        <p:nvPicPr>
          <p:cNvPr id="12296" name="Picture 8" descr="C:\Users\emcee\Desktop\CIMMYT.jp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736469" y="4542377"/>
            <a:ext cx="1500710" cy="1660549"/>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Rectangle 22"/>
          <p:cNvSpPr/>
          <p:nvPr/>
        </p:nvSpPr>
        <p:spPr bwMode="auto">
          <a:xfrm rot="16200000">
            <a:off x="2077087" y="4945418"/>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CIMMYT on Flickr</a:t>
            </a:r>
          </a:p>
        </p:txBody>
      </p:sp>
      <p:sp>
        <p:nvSpPr>
          <p:cNvPr id="25" name="Rectangle 24"/>
          <p:cNvSpPr/>
          <p:nvPr/>
        </p:nvSpPr>
        <p:spPr bwMode="auto">
          <a:xfrm rot="16200000">
            <a:off x="5733144" y="5190665"/>
            <a:ext cx="2312542"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Image collected by </a:t>
            </a:r>
            <a:r>
              <a:rPr lang="en-US" sz="900" dirty="0" err="1">
                <a:solidFill>
                  <a:prstClr val="white">
                    <a:lumMod val="75000"/>
                  </a:prstClr>
                </a:solidFill>
                <a:latin typeface="Arial" charset="0"/>
                <a:cs typeface="Arial" charset="0"/>
              </a:rPr>
              <a:t>Viv</a:t>
            </a:r>
            <a:r>
              <a:rPr lang="en-US" sz="900" dirty="0">
                <a:solidFill>
                  <a:prstClr val="white">
                    <a:lumMod val="75000"/>
                  </a:prstClr>
                </a:solidFill>
                <a:latin typeface="Arial" charset="0"/>
                <a:cs typeface="Arial" charset="0"/>
              </a:rPr>
              <a:t> Hutchinson</a:t>
            </a:r>
          </a:p>
        </p:txBody>
      </p:sp>
    </p:spTree>
    <p:extLst>
      <p:ext uri="{BB962C8B-B14F-4D97-AF65-F5344CB8AC3E}">
        <p14:creationId xmlns:p14="http://schemas.microsoft.com/office/powerpoint/2010/main" xmlns="" val="64784948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8" name="Rectangle 7"/>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3200" b="1" dirty="0">
                <a:solidFill>
                  <a:srgbClr val="92D050"/>
                </a:solidFill>
                <a:latin typeface="Bitstream Vera Sans" panose="020B0603030804020204" pitchFamily="34" charset="0"/>
              </a:rPr>
              <a:t>The Data Deluge</a:t>
            </a:r>
          </a:p>
        </p:txBody>
      </p:sp>
      <p:sp>
        <p:nvSpPr>
          <p:cNvPr id="7" name="Content Placeholder 2"/>
          <p:cNvSpPr txBox="1">
            <a:spLocks/>
          </p:cNvSpPr>
          <p:nvPr/>
        </p:nvSpPr>
        <p:spPr>
          <a:xfrm>
            <a:off x="3086734" y="3412594"/>
            <a:ext cx="4140354" cy="1419981"/>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NSF: Jan 2011</a:t>
            </a:r>
          </a:p>
          <a:p>
            <a:pPr marL="342900" indent="-342900">
              <a:spcBef>
                <a:spcPct val="20000"/>
              </a:spcBef>
              <a:buFont typeface="Arial" pitchFamily="34" charset="0"/>
              <a:buChar char="•"/>
              <a:defRPr/>
            </a:pPr>
            <a:r>
              <a:rPr lang="en-US" sz="2200" dirty="0">
                <a:solidFill>
                  <a:srgbClr val="92D050"/>
                </a:solidFill>
              </a:rPr>
              <a:t>NEH: June 2011</a:t>
            </a:r>
          </a:p>
          <a:p>
            <a:pPr marL="800100" lvl="1" indent="-34290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p:txBody>
      </p:sp>
      <p:sp>
        <p:nvSpPr>
          <p:cNvPr id="9" name="Title 1"/>
          <p:cNvSpPr txBox="1">
            <a:spLocks/>
          </p:cNvSpPr>
          <p:nvPr/>
        </p:nvSpPr>
        <p:spPr>
          <a:xfrm>
            <a:off x="2523740" y="2855817"/>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Management Requirements</a:t>
            </a:r>
            <a:endParaRPr lang="en-US" sz="2400" dirty="0">
              <a:solidFill>
                <a:srgbClr val="92D050"/>
              </a:solidFill>
              <a:latin typeface="Bitstream Vera Sans" panose="020B0603030804020204" pitchFamily="34" charset="0"/>
            </a:endParaRPr>
          </a:p>
        </p:txBody>
      </p:sp>
      <p:sp>
        <p:nvSpPr>
          <p:cNvPr id="10" name="Content Placeholder 2"/>
          <p:cNvSpPr txBox="1">
            <a:spLocks/>
          </p:cNvSpPr>
          <p:nvPr/>
        </p:nvSpPr>
        <p:spPr>
          <a:xfrm>
            <a:off x="3086734" y="4961612"/>
            <a:ext cx="7335937" cy="151725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Federally funded research results should be made accessible to the public</a:t>
            </a:r>
          </a:p>
          <a:p>
            <a:pPr marL="342900" indent="-342900">
              <a:spcBef>
                <a:spcPct val="20000"/>
              </a:spcBef>
              <a:buFont typeface="Arial" pitchFamily="34" charset="0"/>
              <a:buChar char="•"/>
              <a:defRPr/>
            </a:pPr>
            <a:r>
              <a:rPr lang="en-US" sz="2200" dirty="0">
                <a:solidFill>
                  <a:srgbClr val="92D050"/>
                </a:solidFill>
              </a:rPr>
              <a:t>Both peer-reviewed publications and data</a:t>
            </a:r>
          </a:p>
          <a:p>
            <a:pPr lvl="1">
              <a:spcBef>
                <a:spcPct val="20000"/>
              </a:spcBef>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p:txBody>
      </p:sp>
      <p:sp>
        <p:nvSpPr>
          <p:cNvPr id="11" name="Title 1"/>
          <p:cNvSpPr txBox="1">
            <a:spLocks/>
          </p:cNvSpPr>
          <p:nvPr/>
        </p:nvSpPr>
        <p:spPr>
          <a:xfrm>
            <a:off x="2518927" y="4364217"/>
            <a:ext cx="7647270" cy="765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The 2013 OSTP Memo: Open Data</a:t>
            </a:r>
            <a:endParaRPr lang="en-US" sz="2400" dirty="0">
              <a:solidFill>
                <a:srgbClr val="92D050"/>
              </a:solidFill>
              <a:latin typeface="Bitstream Vera Sans" panose="020B0603030804020204" pitchFamily="34" charset="0"/>
            </a:endParaRPr>
          </a:p>
        </p:txBody>
      </p:sp>
      <p:sp>
        <p:nvSpPr>
          <p:cNvPr id="3" name="Rectangle 2"/>
          <p:cNvSpPr/>
          <p:nvPr/>
        </p:nvSpPr>
        <p:spPr>
          <a:xfrm>
            <a:off x="3062047" y="2175275"/>
            <a:ext cx="2668166" cy="430887"/>
          </a:xfrm>
          <a:prstGeom prst="rect">
            <a:avLst/>
          </a:prstGeom>
        </p:spPr>
        <p:txBody>
          <a:bodyPr wrap="none">
            <a:spAutoFit/>
          </a:bodyPr>
          <a:lstStyle/>
          <a:p>
            <a:pPr marL="342900" indent="-342900">
              <a:spcBef>
                <a:spcPct val="20000"/>
              </a:spcBef>
              <a:buFont typeface="Arial" pitchFamily="34" charset="0"/>
              <a:buChar char="•"/>
              <a:defRPr/>
            </a:pPr>
            <a:r>
              <a:rPr lang="en-US" sz="2200" dirty="0">
                <a:solidFill>
                  <a:srgbClr val="92D050"/>
                </a:solidFill>
              </a:rPr>
              <a:t>NIH: October 2003</a:t>
            </a:r>
          </a:p>
        </p:txBody>
      </p:sp>
      <p:sp>
        <p:nvSpPr>
          <p:cNvPr id="12" name="Title 1"/>
          <p:cNvSpPr txBox="1">
            <a:spLocks/>
          </p:cNvSpPr>
          <p:nvPr/>
        </p:nvSpPr>
        <p:spPr>
          <a:xfrm>
            <a:off x="2518927" y="1651278"/>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Sharing Requirements</a:t>
            </a:r>
            <a:endParaRPr lang="en-US" sz="2400" dirty="0">
              <a:solidFill>
                <a:srgbClr val="92D050"/>
              </a:solidFill>
              <a:latin typeface="Bitstream Vera Sans" panose="020B0603030804020204" pitchFamily="34" charset="0"/>
            </a:endParaRPr>
          </a:p>
        </p:txBody>
      </p:sp>
    </p:spTree>
    <p:extLst>
      <p:ext uri="{BB962C8B-B14F-4D97-AF65-F5344CB8AC3E}">
        <p14:creationId xmlns:p14="http://schemas.microsoft.com/office/powerpoint/2010/main" xmlns="" val="26654885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20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20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0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2000"/>
                                        <p:tgtEl>
                                          <p:spTgt spid="10">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fade">
                                      <p:cBhvr>
                                        <p:cTn id="40" dur="2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9" grpId="0"/>
      <p:bldP spid="11" grpId="0"/>
      <p:bldP spid="3"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1" name="Rectangle 10"/>
          <p:cNvSpPr/>
          <p:nvPr/>
        </p:nvSpPr>
        <p:spPr>
          <a:xfrm>
            <a:off x="2613931" y="2588360"/>
            <a:ext cx="2718141"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2613930" y="2357487"/>
            <a:ext cx="6918290" cy="3631763"/>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dirty="0">
                <a:solidFill>
                  <a:srgbClr val="92D050"/>
                </a:solidFill>
                <a:ea typeface="Calibri" panose="020F0502020204030204" pitchFamily="34" charset="0"/>
                <a:cs typeface="Times New Roman" panose="02020603050405020304" pitchFamily="18" charset="0"/>
              </a:rPr>
              <a:t>“Examples of Research Data and Materials include laboratory notebooks, notes of any type, photographs, films, digital images, original biological and environmental samples, protocols, numbers, graphs, charts, numerical raw experimental results, instrumental outputs from which Research Data can be derived and other deliverables under sponsored agreements.”</a:t>
            </a:r>
          </a:p>
          <a:p>
            <a:endParaRPr lang="en-US" sz="2400" dirty="0">
              <a:solidFill>
                <a:srgbClr val="92D050"/>
              </a:solidFill>
              <a:ea typeface="Calibri" panose="020F0502020204030204" pitchFamily="34" charset="0"/>
              <a:cs typeface="Times New Roman" panose="02020603050405020304" pitchFamily="18" charset="0"/>
            </a:endParaRPr>
          </a:p>
          <a:p>
            <a:endParaRPr lang="en-US" sz="2400" dirty="0">
              <a:solidFill>
                <a:srgbClr val="92D050"/>
              </a:solidFill>
              <a:ea typeface="Calibri" panose="020F0502020204030204" pitchFamily="34" charset="0"/>
              <a:cs typeface="Times New Roman" panose="02020603050405020304" pitchFamily="18" charset="0"/>
            </a:endParaRPr>
          </a:p>
          <a:p>
            <a:r>
              <a:rPr lang="en-US" sz="1200" dirty="0">
                <a:solidFill>
                  <a:srgbClr val="92D050"/>
                </a:solidFill>
                <a:ea typeface="Calibri" panose="020F0502020204030204" pitchFamily="34" charset="0"/>
                <a:cs typeface="Times New Roman" panose="02020603050405020304" pitchFamily="18" charset="0"/>
              </a:rPr>
              <a:t>Johns Hopkins University (2008)</a:t>
            </a:r>
          </a:p>
          <a:p>
            <a:r>
              <a:rPr lang="en-US" sz="1200" dirty="0">
                <a:solidFill>
                  <a:srgbClr val="92D050"/>
                </a:solidFill>
              </a:rPr>
              <a:t>http://jhuresearch.jhu.edu/Data_Management_Policy.pdf</a:t>
            </a:r>
          </a:p>
        </p:txBody>
      </p:sp>
    </p:spTree>
    <p:extLst>
      <p:ext uri="{BB962C8B-B14F-4D97-AF65-F5344CB8AC3E}">
        <p14:creationId xmlns:p14="http://schemas.microsoft.com/office/powerpoint/2010/main" xmlns="" val="16695997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1320590" y="2309312"/>
            <a:ext cx="9547122" cy="3447098"/>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b="1" dirty="0">
                <a:solidFill>
                  <a:srgbClr val="92D050"/>
                </a:solidFill>
              </a:rPr>
              <a:t>Definitions</a:t>
            </a:r>
            <a:r>
              <a:rPr lang="en-US" sz="2000" dirty="0">
                <a:solidFill>
                  <a:srgbClr val="92D050"/>
                </a:solidFill>
              </a:rPr>
              <a:t>: The term “Research Data” in this document refers to information recorded and/or collected for research performed at or under the auspices of the University regardless of the form or the media upon which it is recorded. This term includes, but is not limited to, computer programs (code and documentation), computer databases, instrumental outputs, raw numerical results, original biological or environmental samples, photographs, digital images, films, protocols, graphs, and other deliverables produced under sponsored agreements. Research Data also includes any records related to the design, conduct or reporting of the research that would be necessary to reconstruct the reported research results. Research data can be intangible (statistics, findings, conclusions, etc.) and tangible (notebooks, printouts, etc.).</a:t>
            </a:r>
          </a:p>
        </p:txBody>
      </p:sp>
    </p:spTree>
    <p:extLst>
      <p:ext uri="{BB962C8B-B14F-4D97-AF65-F5344CB8AC3E}">
        <p14:creationId xmlns:p14="http://schemas.microsoft.com/office/powerpoint/2010/main" xmlns="" val="12100885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7"/>
            <a:ext cx="8947929" cy="2769019"/>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2001098" y="2089001"/>
            <a:ext cx="8284263" cy="2387648"/>
          </a:xfrm>
          <a:prstGeom prst="rect">
            <a:avLst/>
          </a:prstGeom>
        </p:spPr>
        <p:txBody>
          <a:bodyPr wrap="square">
            <a:noAutofit/>
          </a:bodyPr>
          <a:lstStyle/>
          <a:p>
            <a:r>
              <a:rPr lang="en-US" sz="2400" dirty="0" smtClean="0">
                <a:cs typeface="Franklin Gothic Book"/>
              </a:rPr>
              <a:t>“Unlike other types of information, research data are collected, observed, or created, for the </a:t>
            </a:r>
            <a:r>
              <a:rPr lang="en-US" sz="3200" b="1" dirty="0">
                <a:solidFill>
                  <a:schemeClr val="accent6">
                    <a:lumMod val="75000"/>
                  </a:schemeClr>
                </a:solidFill>
                <a:effectLst>
                  <a:outerShdw blurRad="50800" dist="25400" dir="2700000" algn="tl" rotWithShape="0">
                    <a:schemeClr val="tx1">
                      <a:alpha val="50000"/>
                    </a:schemeClr>
                  </a:outerShdw>
                </a:effectLst>
                <a:cs typeface="Franklin Gothic Book"/>
              </a:rPr>
              <a:t>purposes of analysis to produce and validate original research results</a:t>
            </a:r>
            <a:r>
              <a:rPr lang="en-US" sz="2400" dirty="0" smtClean="0">
                <a:cs typeface="Franklin Gothic Book"/>
              </a:rPr>
              <a:t>.”</a:t>
            </a:r>
            <a:endParaRPr lang="en-US" sz="2400" dirty="0">
              <a:cs typeface="Franklin Gothic Book"/>
            </a:endParaRPr>
          </a:p>
        </p:txBody>
      </p:sp>
      <p:sp>
        <p:nvSpPr>
          <p:cNvPr id="5" name="TextBox 4"/>
          <p:cNvSpPr txBox="1"/>
          <p:nvPr/>
        </p:nvSpPr>
        <p:spPr>
          <a:xfrm>
            <a:off x="1127302" y="3725950"/>
            <a:ext cx="8947929" cy="830997"/>
          </a:xfrm>
          <a:prstGeom prst="rect">
            <a:avLst/>
          </a:prstGeom>
          <a:noFill/>
        </p:spPr>
        <p:txBody>
          <a:bodyPr wrap="square" rtlCol="0">
            <a:spAutoFit/>
          </a:bodyPr>
          <a:lstStyle/>
          <a:p>
            <a:pPr algn="r"/>
            <a:r>
              <a:rPr lang="en-US" sz="1600" dirty="0" smtClean="0">
                <a:solidFill>
                  <a:srgbClr val="0B1635"/>
                </a:solidFill>
                <a:latin typeface="American Typewriter"/>
                <a:cs typeface="American Typewriter"/>
              </a:rPr>
              <a:t>University of Edinburgh</a:t>
            </a:r>
          </a:p>
          <a:p>
            <a:pPr algn="r"/>
            <a:r>
              <a:rPr lang="en-US" sz="1600" dirty="0" smtClean="0">
                <a:solidFill>
                  <a:srgbClr val="0B1635"/>
                </a:solidFill>
                <a:latin typeface="American Typewriter"/>
                <a:cs typeface="American Typewriter"/>
              </a:rPr>
              <a:t>MANTRA Research Data Management Training,</a:t>
            </a:r>
          </a:p>
          <a:p>
            <a:pPr algn="r"/>
            <a:r>
              <a:rPr lang="en-US" sz="1600" dirty="0" smtClean="0">
                <a:solidFill>
                  <a:srgbClr val="0B1635"/>
                </a:solidFill>
                <a:latin typeface="American Typewriter"/>
                <a:cs typeface="American Typewriter"/>
              </a:rPr>
              <a:t>‘Research Data Explained’ </a:t>
            </a:r>
            <a:endParaRPr lang="en-US" sz="1600" dirty="0">
              <a:solidFill>
                <a:srgbClr val="0B1635"/>
              </a:solidFill>
              <a:latin typeface="American Typewriter"/>
              <a:cs typeface="American Typewriter"/>
            </a:endParaRPr>
          </a:p>
        </p:txBody>
      </p:sp>
      <p:sp>
        <p:nvSpPr>
          <p:cNvPr id="6" name="TextBox 5"/>
          <p:cNvSpPr txBox="1"/>
          <p:nvPr/>
        </p:nvSpPr>
        <p:spPr>
          <a:xfrm>
            <a:off x="754043" y="664718"/>
            <a:ext cx="4847224"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What is research data?</a:t>
            </a:r>
            <a:endParaRPr lang="en-US" sz="4000" spc="-100" dirty="0">
              <a:solidFill>
                <a:srgbClr val="FF6600"/>
              </a:solidFill>
              <a:latin typeface="Cambria"/>
              <a:ea typeface="+mj-ea"/>
              <a:cs typeface="Cambria"/>
            </a:endParaRPr>
          </a:p>
        </p:txBody>
      </p:sp>
      <p:pic>
        <p:nvPicPr>
          <p:cNvPr id="12" name="Picture 11" descr="official-icons-21.tif"/>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37119" y="4866644"/>
            <a:ext cx="2001784" cy="1188720"/>
          </a:xfrm>
          <a:prstGeom prst="rect">
            <a:avLst/>
          </a:prstGeom>
        </p:spPr>
      </p:pic>
      <p:pic>
        <p:nvPicPr>
          <p:cNvPr id="13" name="Picture 12" descr="official-icons-28.tif"/>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407307" y="4866644"/>
            <a:ext cx="2001784" cy="1188720"/>
          </a:xfrm>
          <a:prstGeom prst="rect">
            <a:avLst/>
          </a:prstGeom>
        </p:spPr>
      </p:pic>
      <p:pic>
        <p:nvPicPr>
          <p:cNvPr id="14" name="Picture 13" descr="official-icons-38.tif"/>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477495" y="4866644"/>
            <a:ext cx="2002503" cy="1188720"/>
          </a:xfrm>
          <a:prstGeom prst="rect">
            <a:avLst/>
          </a:prstGeom>
        </p:spPr>
      </p:pic>
      <p:pic>
        <p:nvPicPr>
          <p:cNvPr id="15" name="Picture 14" descr="official-icons-20.tif"/>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548402" y="4866644"/>
            <a:ext cx="2002503" cy="1188720"/>
          </a:xfrm>
          <a:prstGeom prst="rect">
            <a:avLst/>
          </a:prstGeom>
        </p:spPr>
      </p:pic>
      <p:sp>
        <p:nvSpPr>
          <p:cNvPr id="16" name="Rectangle 15"/>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xmlns="" val="36799518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6"/>
            <a:ext cx="8947929" cy="2406316"/>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42878" y="2070424"/>
            <a:ext cx="8306247" cy="1569660"/>
          </a:xfrm>
          <a:prstGeom prst="rect">
            <a:avLst/>
          </a:prstGeom>
          <a:noFill/>
        </p:spPr>
        <p:txBody>
          <a:bodyPr wrap="square" rtlCol="0">
            <a:spAutoFit/>
          </a:bodyPr>
          <a:lstStyle/>
          <a:p>
            <a:pPr algn="ctr"/>
            <a:r>
              <a:rPr lang="en-US" sz="3200" dirty="0" smtClean="0">
                <a:cs typeface="Franklin Gothic Book"/>
              </a:rPr>
              <a:t>“</a:t>
            </a:r>
            <a:r>
              <a:rPr lang="en-US" sz="3200" dirty="0">
                <a:cs typeface="Franklin Gothic Book"/>
              </a:rPr>
              <a:t>…the recorded factual material commonly accepted in the </a:t>
            </a:r>
            <a:r>
              <a:rPr lang="en-US" sz="3200" dirty="0" smtClean="0">
                <a:cs typeface="Franklin Gothic Book"/>
              </a:rPr>
              <a:t>scientific </a:t>
            </a:r>
            <a:r>
              <a:rPr lang="en-US" sz="3200" dirty="0">
                <a:cs typeface="Franklin Gothic Book"/>
              </a:rPr>
              <a:t>community as necessary </a:t>
            </a:r>
            <a:r>
              <a:rPr lang="en-US" sz="3200" dirty="0" smtClean="0">
                <a:cs typeface="Franklin Gothic Book"/>
              </a:rPr>
              <a:t>to </a:t>
            </a:r>
            <a:r>
              <a:rPr lang="en-US" sz="3200" b="1" dirty="0" smtClean="0">
                <a:solidFill>
                  <a:srgbClr val="FF6600"/>
                </a:solidFill>
                <a:effectLst>
                  <a:outerShdw blurRad="50800" dist="25400" dir="2700000" algn="tl" rotWithShape="0">
                    <a:schemeClr val="tx1">
                      <a:alpha val="50000"/>
                    </a:schemeClr>
                  </a:outerShdw>
                </a:effectLst>
                <a:cs typeface="Franklin Gothic Book"/>
              </a:rPr>
              <a:t>validate</a:t>
            </a:r>
            <a:r>
              <a:rPr lang="en-US" sz="3200" dirty="0" smtClean="0">
                <a:cs typeface="Franklin Gothic Book"/>
              </a:rPr>
              <a:t> </a:t>
            </a:r>
            <a:r>
              <a:rPr lang="en-US" sz="3200" dirty="0">
                <a:cs typeface="Franklin Gothic Book"/>
              </a:rPr>
              <a:t>research findings.</a:t>
            </a:r>
            <a:r>
              <a:rPr lang="en-US" sz="3200" dirty="0" smtClean="0">
                <a:cs typeface="Franklin Gothic Book"/>
              </a:rPr>
              <a:t>”</a:t>
            </a:r>
            <a:endParaRPr lang="en-US" sz="3200" dirty="0">
              <a:cs typeface="Franklin Gothic Book"/>
            </a:endParaRPr>
          </a:p>
        </p:txBody>
      </p:sp>
      <p:sp>
        <p:nvSpPr>
          <p:cNvPr id="6" name="TextBox 5"/>
          <p:cNvSpPr txBox="1"/>
          <p:nvPr/>
        </p:nvSpPr>
        <p:spPr>
          <a:xfrm>
            <a:off x="754043" y="664718"/>
            <a:ext cx="3643177"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Research data is:</a:t>
            </a:r>
            <a:endParaRPr lang="en-US" sz="4000" spc="-100" dirty="0">
              <a:solidFill>
                <a:srgbClr val="FF6600"/>
              </a:solidFill>
              <a:latin typeface="Cambria"/>
              <a:ea typeface="+mj-ea"/>
              <a:cs typeface="Cambria"/>
            </a:endParaRPr>
          </a:p>
        </p:txBody>
      </p:sp>
      <p:sp>
        <p:nvSpPr>
          <p:cNvPr id="7" name="TextBox 6"/>
          <p:cNvSpPr txBox="1"/>
          <p:nvPr/>
        </p:nvSpPr>
        <p:spPr>
          <a:xfrm>
            <a:off x="3333328" y="4361648"/>
            <a:ext cx="5163721" cy="338554"/>
          </a:xfrm>
          <a:prstGeom prst="rect">
            <a:avLst/>
          </a:prstGeom>
          <a:noFill/>
        </p:spPr>
        <p:txBody>
          <a:bodyPr wrap="none" rtlCol="0">
            <a:spAutoFit/>
          </a:bodyPr>
          <a:lstStyle/>
          <a:p>
            <a:r>
              <a:rPr lang="en-US" sz="1600" dirty="0" smtClean="0">
                <a:solidFill>
                  <a:srgbClr val="0B1635"/>
                </a:solidFill>
                <a:latin typeface="American Typewriter"/>
                <a:cs typeface="American Typewriter"/>
              </a:rPr>
              <a:t>U.S. Office of Management and Budget, Circular A-110</a:t>
            </a:r>
            <a:endParaRPr lang="en-US" sz="1600" dirty="0">
              <a:solidFill>
                <a:srgbClr val="0B1635"/>
              </a:solidFill>
              <a:latin typeface="American Typewriter"/>
              <a:cs typeface="American Typewriter"/>
            </a:endParaRPr>
          </a:p>
        </p:txBody>
      </p:sp>
      <p:pic>
        <p:nvPicPr>
          <p:cNvPr id="8" name="Picture 7" descr="official-icons-21.tif"/>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37119" y="4866644"/>
            <a:ext cx="2001784" cy="1188720"/>
          </a:xfrm>
          <a:prstGeom prst="rect">
            <a:avLst/>
          </a:prstGeom>
        </p:spPr>
      </p:pic>
      <p:pic>
        <p:nvPicPr>
          <p:cNvPr id="9" name="Picture 8" descr="official-icons-28.tif"/>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407307" y="4866644"/>
            <a:ext cx="2001784" cy="1188720"/>
          </a:xfrm>
          <a:prstGeom prst="rect">
            <a:avLst/>
          </a:prstGeom>
        </p:spPr>
      </p:pic>
      <p:pic>
        <p:nvPicPr>
          <p:cNvPr id="10" name="Picture 9" descr="official-icons-38.tif"/>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477495" y="4866644"/>
            <a:ext cx="2002503" cy="1188720"/>
          </a:xfrm>
          <a:prstGeom prst="rect">
            <a:avLst/>
          </a:prstGeom>
        </p:spPr>
      </p:pic>
      <p:pic>
        <p:nvPicPr>
          <p:cNvPr id="11" name="Picture 10" descr="official-icons-20.tif"/>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548402" y="4866644"/>
            <a:ext cx="2002503" cy="1188720"/>
          </a:xfrm>
          <a:prstGeom prst="rect">
            <a:avLst/>
          </a:prstGeom>
        </p:spPr>
      </p:pic>
      <p:sp>
        <p:nvSpPr>
          <p:cNvPr id="13" name="Rectangle 12"/>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xmlns="" val="850923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2" descr="http://www.fondos-hd.com/user-content/uploads/wall/o/53/1920x1200_Matrix.jpg"/>
          <p:cNvPicPr>
            <a:picLocks noChangeAspect="1" noChangeArrowheads="1"/>
          </p:cNvPicPr>
          <p:nvPr/>
        </p:nvPicPr>
        <p:blipFill rotWithShape="1">
          <a:blip r:embed="rId2" cstate="print"/>
          <a:srcRect t="24437" b="1"/>
          <a:stretch/>
        </p:blipFill>
        <p:spPr bwMode="auto">
          <a:xfrm>
            <a:off x="-1" y="-30480"/>
            <a:ext cx="12188305" cy="6888480"/>
          </a:xfrm>
          <a:prstGeom prst="rect">
            <a:avLst/>
          </a:prstGeom>
          <a:noFill/>
        </p:spPr>
      </p:pic>
      <p:sp>
        <p:nvSpPr>
          <p:cNvPr id="6" name="Rectangle 5"/>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Title 1"/>
          <p:cNvSpPr>
            <a:spLocks noGrp="1"/>
          </p:cNvSpPr>
          <p:nvPr>
            <p:ph type="title"/>
          </p:nvPr>
        </p:nvSpPr>
        <p:spPr>
          <a:xfrm>
            <a:off x="1030635" y="533400"/>
            <a:ext cx="7189773" cy="1143000"/>
          </a:xfrm>
        </p:spPr>
        <p:txBody>
          <a:bodyPr>
            <a:normAutofit/>
          </a:bodyPr>
          <a:lstStyle/>
          <a:p>
            <a:pPr algn="ctr"/>
            <a:r>
              <a:rPr lang="en-US" sz="3200" b="1" dirty="0" smtClean="0">
                <a:solidFill>
                  <a:srgbClr val="92D050"/>
                </a:solidFill>
                <a:latin typeface="Bitstream Vera Sans" panose="020B0603030804020204" pitchFamily="34" charset="0"/>
              </a:rPr>
              <a:t>Why Manage Data</a:t>
            </a:r>
            <a:endParaRPr lang="en-US" sz="3200" b="1" dirty="0">
              <a:solidFill>
                <a:srgbClr val="92D050"/>
              </a:solidFill>
              <a:latin typeface="+mn-lt"/>
            </a:endParaRPr>
          </a:p>
        </p:txBody>
      </p:sp>
      <p:sp>
        <p:nvSpPr>
          <p:cNvPr id="16" name="Content Placeholder 4"/>
          <p:cNvSpPr>
            <a:spLocks noGrp="1"/>
          </p:cNvSpPr>
          <p:nvPr>
            <p:ph idx="1"/>
          </p:nvPr>
        </p:nvSpPr>
        <p:spPr>
          <a:xfrm>
            <a:off x="3869015" y="4053924"/>
            <a:ext cx="3570974" cy="2517612"/>
          </a:xfrm>
        </p:spPr>
        <p:txBody>
          <a:bodyPr>
            <a:spAutoFit/>
          </a:bodyPr>
          <a:lstStyle/>
          <a:p>
            <a:pPr marL="285750" indent="-285750"/>
            <a:r>
              <a:rPr lang="en-US" sz="2800" dirty="0">
                <a:solidFill>
                  <a:srgbClr val="92D050"/>
                </a:solidFill>
              </a:rPr>
              <a:t>Compliance</a:t>
            </a:r>
          </a:p>
          <a:p>
            <a:pPr lvl="1">
              <a:spcBef>
                <a:spcPts val="0"/>
              </a:spcBef>
              <a:buFont typeface="Arial" panose="020B0604020202020204" pitchFamily="34" charset="0"/>
              <a:buChar char="•"/>
            </a:pPr>
            <a:r>
              <a:rPr lang="en-US" sz="2400" dirty="0">
                <a:solidFill>
                  <a:srgbClr val="92D050"/>
                </a:solidFill>
              </a:rPr>
              <a:t>Grant writing</a:t>
            </a:r>
          </a:p>
          <a:p>
            <a:pPr lvl="1">
              <a:spcBef>
                <a:spcPts val="0"/>
              </a:spcBef>
              <a:buFont typeface="Arial" panose="020B0604020202020204" pitchFamily="34" charset="0"/>
              <a:buChar char="•"/>
            </a:pPr>
            <a:r>
              <a:rPr lang="en-US" sz="2400" dirty="0">
                <a:solidFill>
                  <a:srgbClr val="92D050"/>
                </a:solidFill>
              </a:rPr>
              <a:t>University policy</a:t>
            </a:r>
          </a:p>
          <a:p>
            <a:pPr lvl="1">
              <a:spcBef>
                <a:spcPts val="0"/>
              </a:spcBef>
              <a:buFont typeface="Arial" panose="020B0604020202020204" pitchFamily="34" charset="0"/>
              <a:buChar char="•"/>
            </a:pPr>
            <a:r>
              <a:rPr lang="en-US" sz="2400" dirty="0">
                <a:solidFill>
                  <a:srgbClr val="92D050"/>
                </a:solidFill>
              </a:rPr>
              <a:t>Research ethics</a:t>
            </a:r>
          </a:p>
          <a:p>
            <a:pPr lvl="1">
              <a:buChar char="•"/>
            </a:pPr>
            <a:endParaRPr lang="en-US" sz="2400" dirty="0">
              <a:solidFill>
                <a:srgbClr val="92D050"/>
              </a:solidFill>
            </a:endParaRPr>
          </a:p>
          <a:p>
            <a:pPr lvl="1">
              <a:buChar char="•"/>
            </a:pPr>
            <a:endParaRPr lang="en-US" sz="2400" dirty="0">
              <a:solidFill>
                <a:srgbClr val="92D050"/>
              </a:solidFill>
            </a:endParaRPr>
          </a:p>
        </p:txBody>
      </p:sp>
      <p:sp>
        <p:nvSpPr>
          <p:cNvPr id="17" name="Rectangle 16"/>
          <p:cNvSpPr/>
          <p:nvPr/>
        </p:nvSpPr>
        <p:spPr>
          <a:xfrm>
            <a:off x="3145434" y="1867079"/>
            <a:ext cx="4572000" cy="1631216"/>
          </a:xfrm>
          <a:prstGeom prst="rect">
            <a:avLst/>
          </a:prstGeom>
        </p:spPr>
        <p:txBody>
          <a:bodyPr>
            <a:spAutoFit/>
          </a:bodyPr>
          <a:lstStyle/>
          <a:p>
            <a:pPr marL="285750" indent="-285750">
              <a:buFont typeface="Arial" panose="020B0604020202020204" pitchFamily="34" charset="0"/>
              <a:buChar char="•"/>
            </a:pPr>
            <a:r>
              <a:rPr lang="en-US" sz="2800" dirty="0">
                <a:solidFill>
                  <a:srgbClr val="92D050"/>
                </a:solidFill>
              </a:rPr>
              <a:t>Productivity</a:t>
            </a:r>
          </a:p>
          <a:p>
            <a:pPr marL="742950" lvl="1" indent="-285750">
              <a:buFont typeface="Arial" panose="020B0604020202020204" pitchFamily="34" charset="0"/>
              <a:buChar char="•"/>
            </a:pPr>
            <a:r>
              <a:rPr lang="en-US" sz="2400" dirty="0">
                <a:solidFill>
                  <a:srgbClr val="92D050"/>
                </a:solidFill>
              </a:rPr>
              <a:t>Publishing</a:t>
            </a:r>
          </a:p>
          <a:p>
            <a:pPr marL="742950" lvl="1" indent="-285750">
              <a:buFont typeface="Arial" panose="020B0604020202020204" pitchFamily="34" charset="0"/>
              <a:buChar char="•"/>
            </a:pPr>
            <a:r>
              <a:rPr lang="en-US" sz="2400" dirty="0">
                <a:solidFill>
                  <a:srgbClr val="92D050"/>
                </a:solidFill>
              </a:rPr>
              <a:t>Knowledge creation</a:t>
            </a:r>
          </a:p>
          <a:p>
            <a:pPr marL="742950" lvl="1" indent="-285750">
              <a:buFont typeface="Arial" panose="020B0604020202020204" pitchFamily="34" charset="0"/>
              <a:buChar char="•"/>
            </a:pPr>
            <a:r>
              <a:rPr lang="en-US" sz="2400" dirty="0">
                <a:solidFill>
                  <a:srgbClr val="92D050"/>
                </a:solidFill>
              </a:rPr>
              <a:t>Career advancement</a:t>
            </a:r>
          </a:p>
        </p:txBody>
      </p:sp>
      <p:pic>
        <p:nvPicPr>
          <p:cNvPr id="18"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rot="20004144" flipH="1">
            <a:off x="8206151" y="1725551"/>
            <a:ext cx="593822" cy="1598128"/>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7247956">
            <a:off x="8124937" y="4565536"/>
            <a:ext cx="1694177" cy="847089"/>
          </a:xfrm>
          <a:prstGeom prst="rect">
            <a:avLst/>
          </a:prstGeom>
        </p:spPr>
      </p:pic>
      <p:sp>
        <p:nvSpPr>
          <p:cNvPr id="20" name="Rectangle 19"/>
          <p:cNvSpPr/>
          <p:nvPr/>
        </p:nvSpPr>
        <p:spPr>
          <a:xfrm>
            <a:off x="1656546" y="6312106"/>
            <a:ext cx="4572000" cy="276999"/>
          </a:xfrm>
          <a:prstGeom prst="rect">
            <a:avLst/>
          </a:prstGeom>
        </p:spPr>
        <p:txBody>
          <a:bodyPr>
            <a:spAutoFit/>
          </a:bodyPr>
          <a:lstStyle/>
          <a:p>
            <a:r>
              <a:rPr lang="en-US" sz="1200" dirty="0" smtClean="0">
                <a:solidFill>
                  <a:prstClr val="white">
                    <a:lumMod val="50000"/>
                  </a:prstClr>
                </a:solidFill>
              </a:rPr>
              <a:t>http</a:t>
            </a:r>
            <a:r>
              <a:rPr lang="en-US" sz="1200" dirty="0">
                <a:solidFill>
                  <a:prstClr val="white">
                    <a:lumMod val="50000"/>
                  </a:prstClr>
                </a:solidFill>
              </a:rPr>
              <a:t>://www.pd4pic.com/images800_/carrot-orange-vegetable.png</a:t>
            </a:r>
          </a:p>
        </p:txBody>
      </p:sp>
      <p:sp>
        <p:nvSpPr>
          <p:cNvPr id="21" name="Rectangle 20"/>
          <p:cNvSpPr/>
          <p:nvPr/>
        </p:nvSpPr>
        <p:spPr>
          <a:xfrm>
            <a:off x="8472507" y="3284498"/>
            <a:ext cx="567296" cy="830997"/>
          </a:xfrm>
          <a:prstGeom prst="rect">
            <a:avLst/>
          </a:prstGeom>
        </p:spPr>
        <p:txBody>
          <a:bodyPr wrap="square">
            <a:spAutoFit/>
          </a:bodyPr>
          <a:lstStyle/>
          <a:p>
            <a:r>
              <a:rPr lang="en-US" sz="4800" dirty="0" smtClean="0">
                <a:solidFill>
                  <a:prstClr val="white">
                    <a:lumMod val="50000"/>
                  </a:prstClr>
                </a:solidFill>
              </a:rPr>
              <a:t>+</a:t>
            </a:r>
            <a:endParaRPr lang="en-US" sz="4800" dirty="0">
              <a:solidFill>
                <a:prstClr val="white">
                  <a:lumMod val="50000"/>
                </a:prstClr>
              </a:solidFill>
            </a:endParaRPr>
          </a:p>
        </p:txBody>
      </p:sp>
      <p:sp>
        <p:nvSpPr>
          <p:cNvPr id="22" name="Rectangle 21"/>
          <p:cNvSpPr/>
          <p:nvPr/>
        </p:nvSpPr>
        <p:spPr>
          <a:xfrm>
            <a:off x="6538842" y="6312106"/>
            <a:ext cx="4572000" cy="276999"/>
          </a:xfrm>
          <a:prstGeom prst="rect">
            <a:avLst/>
          </a:prstGeom>
        </p:spPr>
        <p:txBody>
          <a:bodyPr>
            <a:spAutoFit/>
          </a:bodyPr>
          <a:lstStyle/>
          <a:p>
            <a:r>
              <a:rPr lang="en-US" sz="1200" dirty="0">
                <a:solidFill>
                  <a:prstClr val="white">
                    <a:lumMod val="50000"/>
                  </a:prstClr>
                </a:solidFill>
              </a:rPr>
              <a:t>http://www.pd4pic.com/images/stick-outline-tree-branch-wood.png</a:t>
            </a:r>
          </a:p>
        </p:txBody>
      </p:sp>
      <p:sp>
        <p:nvSpPr>
          <p:cNvPr id="12" name="Rectangle 11"/>
          <p:cNvSpPr/>
          <p:nvPr/>
        </p:nvSpPr>
        <p:spPr>
          <a:xfrm rot="19595855">
            <a:off x="2445240" y="2792056"/>
            <a:ext cx="6149452"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smtClean="0">
                <a:solidFill>
                  <a:srgbClr val="92D050"/>
                </a:solidFill>
                <a:ea typeface="Calibri" panose="020F0502020204030204" pitchFamily="34" charset="0"/>
                <a:cs typeface="Times New Roman" panose="02020603050405020304" pitchFamily="18" charset="0"/>
              </a:rPr>
              <a:t>SOMETHING ELSE?</a:t>
            </a:r>
            <a:endParaRPr lang="en-US" sz="2400" dirty="0">
              <a:solidFill>
                <a:srgbClr val="92D050"/>
              </a:solidFill>
            </a:endParaRPr>
          </a:p>
        </p:txBody>
      </p:sp>
    </p:spTree>
    <p:extLst>
      <p:ext uri="{BB962C8B-B14F-4D97-AF65-F5344CB8AC3E}">
        <p14:creationId xmlns:p14="http://schemas.microsoft.com/office/powerpoint/2010/main" xmlns="" val="34458437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fade">
                                      <p:cBhvr>
                                        <p:cTn id="21" dur="500"/>
                                        <p:tgtEl>
                                          <p:spTgt spid="1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fade">
                                      <p:cBhvr>
                                        <p:cTn id="27" dur="500"/>
                                        <p:tgtEl>
                                          <p:spTgt spid="1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20" grpId="0"/>
      <p:bldP spid="21" grpId="0"/>
      <p:bldP spid="22"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6629401" y="1253788"/>
            <a:ext cx="3762375" cy="4737551"/>
          </a:xfrm>
        </p:spPr>
        <p:txBody>
          <a:bodyPr>
            <a:noAutofit/>
          </a:bodyPr>
          <a:lstStyle/>
          <a:p>
            <a:pPr>
              <a:spcBef>
                <a:spcPts val="0"/>
              </a:spcBef>
              <a:buClr>
                <a:schemeClr val="accent1">
                  <a:lumMod val="75000"/>
                </a:schemeClr>
              </a:buClr>
              <a:buSzPct val="100000"/>
            </a:pPr>
            <a:r>
              <a:rPr lang="en-US" sz="1800" dirty="0">
                <a:ea typeface="ＭＳ Ｐゴシック" pitchFamily="34" charset="-128"/>
              </a:rPr>
              <a:t>Natural disaster </a:t>
            </a:r>
          </a:p>
          <a:p>
            <a:pPr>
              <a:spcBef>
                <a:spcPts val="0"/>
              </a:spcBef>
              <a:buClr>
                <a:schemeClr val="accent1">
                  <a:lumMod val="75000"/>
                </a:schemeClr>
              </a:buClr>
              <a:buSzPct val="100000"/>
            </a:pPr>
            <a:r>
              <a:rPr lang="en-US" sz="1800" dirty="0">
                <a:ea typeface="ＭＳ Ｐゴシック" pitchFamily="34" charset="-128"/>
              </a:rPr>
              <a:t>Facilities infrastructure failure </a:t>
            </a:r>
          </a:p>
          <a:p>
            <a:pPr>
              <a:spcBef>
                <a:spcPts val="0"/>
              </a:spcBef>
              <a:buClr>
                <a:schemeClr val="accent1">
                  <a:lumMod val="75000"/>
                </a:schemeClr>
              </a:buClr>
              <a:buSzPct val="100000"/>
            </a:pPr>
            <a:r>
              <a:rPr lang="en-US" sz="1800" dirty="0">
                <a:ea typeface="ＭＳ Ｐゴシック" pitchFamily="34" charset="-128"/>
              </a:rPr>
              <a:t>Storage failure </a:t>
            </a:r>
          </a:p>
          <a:p>
            <a:pPr>
              <a:spcBef>
                <a:spcPts val="0"/>
              </a:spcBef>
              <a:buClr>
                <a:schemeClr val="accent1">
                  <a:lumMod val="75000"/>
                </a:schemeClr>
              </a:buClr>
              <a:buSzPct val="100000"/>
            </a:pPr>
            <a:r>
              <a:rPr lang="en-US" sz="1800" dirty="0">
                <a:ea typeface="ＭＳ Ｐゴシック" pitchFamily="34" charset="-128"/>
              </a:rPr>
              <a:t>Server hardware/software failure</a:t>
            </a:r>
          </a:p>
          <a:p>
            <a:pPr>
              <a:spcBef>
                <a:spcPts val="0"/>
              </a:spcBef>
              <a:buClr>
                <a:schemeClr val="accent1">
                  <a:lumMod val="75000"/>
                </a:schemeClr>
              </a:buClr>
              <a:buSzPct val="100000"/>
            </a:pPr>
            <a:r>
              <a:rPr lang="en-US" sz="1800" dirty="0">
                <a:ea typeface="ＭＳ Ｐゴシック" pitchFamily="34" charset="-128"/>
              </a:rPr>
              <a:t>Application software failure</a:t>
            </a:r>
          </a:p>
          <a:p>
            <a:pPr>
              <a:spcBef>
                <a:spcPts val="0"/>
              </a:spcBef>
              <a:buClr>
                <a:schemeClr val="accent1">
                  <a:lumMod val="75000"/>
                </a:schemeClr>
              </a:buClr>
              <a:buSzPct val="100000"/>
            </a:pPr>
            <a:r>
              <a:rPr lang="en-US" sz="1800" dirty="0">
                <a:ea typeface="ＭＳ Ｐゴシック" pitchFamily="34" charset="-128"/>
              </a:rPr>
              <a:t>External dependencies (e.g. PKI failure)</a:t>
            </a:r>
          </a:p>
          <a:p>
            <a:pPr>
              <a:spcBef>
                <a:spcPts val="0"/>
              </a:spcBef>
              <a:buClr>
                <a:schemeClr val="accent1">
                  <a:lumMod val="75000"/>
                </a:schemeClr>
              </a:buClr>
              <a:buSzPct val="100000"/>
            </a:pPr>
            <a:r>
              <a:rPr lang="en-US" sz="1800" dirty="0">
                <a:ea typeface="ＭＳ Ｐゴシック" pitchFamily="34" charset="-128"/>
              </a:rPr>
              <a:t>Format obsolescence</a:t>
            </a:r>
          </a:p>
          <a:p>
            <a:pPr>
              <a:spcBef>
                <a:spcPts val="0"/>
              </a:spcBef>
              <a:buClr>
                <a:schemeClr val="accent1">
                  <a:lumMod val="75000"/>
                </a:schemeClr>
              </a:buClr>
              <a:buSzPct val="100000"/>
            </a:pPr>
            <a:r>
              <a:rPr lang="en-US" sz="1800" dirty="0">
                <a:ea typeface="ＭＳ Ｐゴシック" pitchFamily="34" charset="-128"/>
              </a:rPr>
              <a:t>Legal encumbrance </a:t>
            </a:r>
          </a:p>
          <a:p>
            <a:pPr>
              <a:spcBef>
                <a:spcPts val="0"/>
              </a:spcBef>
              <a:buClr>
                <a:schemeClr val="accent1">
                  <a:lumMod val="75000"/>
                </a:schemeClr>
              </a:buClr>
              <a:buSzPct val="100000"/>
            </a:pPr>
            <a:r>
              <a:rPr lang="en-US" sz="1800" dirty="0">
                <a:ea typeface="ＭＳ Ｐゴシック" pitchFamily="34" charset="-128"/>
              </a:rPr>
              <a:t>Human error</a:t>
            </a:r>
          </a:p>
          <a:p>
            <a:pPr>
              <a:spcBef>
                <a:spcPts val="0"/>
              </a:spcBef>
              <a:buClr>
                <a:schemeClr val="accent1">
                  <a:lumMod val="75000"/>
                </a:schemeClr>
              </a:buClr>
              <a:buSzPct val="100000"/>
            </a:pPr>
            <a:r>
              <a:rPr lang="en-US" sz="1800" dirty="0">
                <a:ea typeface="ＭＳ Ｐゴシック" pitchFamily="34" charset="-128"/>
              </a:rPr>
              <a:t>Malicious attack by human or automated agents</a:t>
            </a:r>
          </a:p>
          <a:p>
            <a:pPr>
              <a:spcBef>
                <a:spcPts val="0"/>
              </a:spcBef>
              <a:buClr>
                <a:schemeClr val="accent1">
                  <a:lumMod val="75000"/>
                </a:schemeClr>
              </a:buClr>
              <a:buSzPct val="100000"/>
            </a:pPr>
            <a:r>
              <a:rPr lang="en-US" sz="1800" dirty="0">
                <a:ea typeface="ＭＳ Ｐゴシック" pitchFamily="34" charset="-128"/>
              </a:rPr>
              <a:t>Loss of staffing competencies</a:t>
            </a:r>
          </a:p>
          <a:p>
            <a:pPr>
              <a:spcBef>
                <a:spcPts val="0"/>
              </a:spcBef>
              <a:buClr>
                <a:schemeClr val="accent1">
                  <a:lumMod val="75000"/>
                </a:schemeClr>
              </a:buClr>
              <a:buSzPct val="100000"/>
            </a:pPr>
            <a:r>
              <a:rPr lang="en-US" sz="1800" dirty="0">
                <a:ea typeface="ＭＳ Ｐゴシック" pitchFamily="34" charset="-128"/>
              </a:rPr>
              <a:t>Loss of institutional commitment </a:t>
            </a:r>
          </a:p>
          <a:p>
            <a:pPr>
              <a:spcBef>
                <a:spcPts val="0"/>
              </a:spcBef>
              <a:buClr>
                <a:schemeClr val="accent1">
                  <a:lumMod val="75000"/>
                </a:schemeClr>
              </a:buClr>
              <a:buSzPct val="100000"/>
            </a:pPr>
            <a:r>
              <a:rPr lang="en-US" sz="1800" dirty="0">
                <a:ea typeface="ＭＳ Ｐゴシック" pitchFamily="34" charset="-128"/>
              </a:rPr>
              <a:t>Loss of financial stability </a:t>
            </a:r>
          </a:p>
          <a:p>
            <a:pPr>
              <a:spcBef>
                <a:spcPts val="0"/>
              </a:spcBef>
              <a:buClr>
                <a:schemeClr val="accent1">
                  <a:lumMod val="75000"/>
                </a:schemeClr>
              </a:buClr>
              <a:buSzPct val="100000"/>
            </a:pPr>
            <a:r>
              <a:rPr lang="en-US" sz="1800" dirty="0">
                <a:ea typeface="ＭＳ Ｐゴシック" pitchFamily="34" charset="-128"/>
              </a:rPr>
              <a:t>Changes in user expectations and requirements</a:t>
            </a:r>
          </a:p>
          <a:p>
            <a:pPr>
              <a:spcBef>
                <a:spcPts val="0"/>
              </a:spcBef>
              <a:buClr>
                <a:srgbClr val="177F8A"/>
              </a:buClr>
              <a:buSzPct val="100000"/>
            </a:pPr>
            <a:endParaRPr lang="en-US" sz="1800" dirty="0">
              <a:ea typeface="ＭＳ Ｐゴシック" pitchFamily="34" charset="-128"/>
            </a:endParaRPr>
          </a:p>
        </p:txBody>
      </p:sp>
      <p:sp>
        <p:nvSpPr>
          <p:cNvPr id="13314" name="Title 1"/>
          <p:cNvSpPr>
            <a:spLocks noGrp="1"/>
          </p:cNvSpPr>
          <p:nvPr>
            <p:ph type="title"/>
          </p:nvPr>
        </p:nvSpPr>
        <p:spPr>
          <a:xfrm>
            <a:off x="1524000" y="489266"/>
            <a:ext cx="9144000" cy="701018"/>
          </a:xfrm>
        </p:spPr>
        <p:txBody>
          <a:bodyPr>
            <a:normAutofit/>
          </a:bodyPr>
          <a:lstStyle/>
          <a:p>
            <a:r>
              <a:rPr lang="en-US" dirty="0" smtClean="0">
                <a:ea typeface="ＭＳ Ｐゴシック" pitchFamily="34" charset="-128"/>
              </a:rPr>
              <a:t>The World of Data Around Us: Data Loss</a:t>
            </a:r>
          </a:p>
        </p:txBody>
      </p:sp>
      <p:pic>
        <p:nvPicPr>
          <p:cNvPr id="6" name="Picture 2" descr="http://farm3.staticflickr.com/2552/3718131356_7d3486875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49004" y="1362075"/>
            <a:ext cx="2929485" cy="195103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rot="16200000">
            <a:off x="4417753" y="1964633"/>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Sharyn</a:t>
            </a:r>
            <a:r>
              <a:rPr lang="en-US" sz="900" dirty="0">
                <a:solidFill>
                  <a:prstClr val="white">
                    <a:lumMod val="75000"/>
                  </a:prstClr>
                </a:solidFill>
                <a:latin typeface="Arial" charset="0"/>
                <a:cs typeface="Arial" charset="0"/>
              </a:rPr>
              <a:t> Morrow on Flickr</a:t>
            </a:r>
          </a:p>
        </p:txBody>
      </p:sp>
      <p:pic>
        <p:nvPicPr>
          <p:cNvPr id="10242" name="Picture 2" descr="http://farm4.staticflickr.com/3038/3091261141_7c76d2d97e.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248517" y="3552826"/>
            <a:ext cx="3999610" cy="265574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rot="16200000">
            <a:off x="4990096" y="4843385"/>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momboleum</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xmlns="" val="157027152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normAutofit/>
          </a:bodyPr>
          <a:lstStyle/>
          <a:p>
            <a:r>
              <a:rPr lang="en-US" dirty="0" smtClean="0"/>
              <a:t>Why manage data / what is data management</a:t>
            </a:r>
          </a:p>
          <a:p>
            <a:r>
              <a:rPr lang="en-US" dirty="0" smtClean="0"/>
              <a:t>Data lifecycle and data management plans</a:t>
            </a:r>
          </a:p>
          <a:p>
            <a:r>
              <a:rPr lang="en-US" dirty="0" smtClean="0"/>
              <a:t>Data types, stages and formats</a:t>
            </a:r>
          </a:p>
          <a:p>
            <a:r>
              <a:rPr lang="en-US" dirty="0" smtClean="0"/>
              <a:t>Data organization / tips, tools and techniques</a:t>
            </a:r>
          </a:p>
          <a:p>
            <a:r>
              <a:rPr lang="en-US" dirty="0" smtClean="0"/>
              <a:t>Research data profiles</a:t>
            </a:r>
          </a:p>
          <a:p>
            <a:r>
              <a:rPr lang="en-US" dirty="0" smtClean="0"/>
              <a:t>Contextual metadata</a:t>
            </a:r>
          </a:p>
          <a:p>
            <a:r>
              <a:rPr lang="en-US" dirty="0" smtClean="0"/>
              <a:t>Software carpentry: </a:t>
            </a:r>
            <a:r>
              <a:rPr lang="en-US" dirty="0" err="1" smtClean="0"/>
              <a:t>git</a:t>
            </a:r>
            <a:r>
              <a:rPr lang="en-US" dirty="0" smtClean="0"/>
              <a:t> bash command line, tools, and basic scripting</a:t>
            </a:r>
          </a:p>
          <a:p>
            <a:r>
              <a:rPr lang="en-US" dirty="0" smtClean="0"/>
              <a:t>Intellectual property and licensing</a:t>
            </a:r>
          </a:p>
          <a:p>
            <a:r>
              <a:rPr lang="en-US" dirty="0" smtClean="0"/>
              <a:t>Sharing data, data repositories and data preservation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Rot="1" noChangeArrowheads="1"/>
          </p:cNvSpPr>
          <p:nvPr>
            <p:ph type="title" idx="4294967295"/>
          </p:nvPr>
        </p:nvSpPr>
        <p:spPr>
          <a:xfrm>
            <a:off x="1524000" y="254000"/>
            <a:ext cx="9144000" cy="1143000"/>
          </a:xfrm>
        </p:spPr>
        <p:txBody>
          <a:bodyPr>
            <a:normAutofit/>
          </a:bodyPr>
          <a:lstStyle/>
          <a:p>
            <a:pPr algn="ctr" eaLnBrk="1" hangingPunct="1">
              <a:defRPr/>
            </a:pPr>
            <a:r>
              <a:rPr lang="en-US" sz="3600" dirty="0">
                <a:solidFill>
                  <a:schemeClr val="accent1">
                    <a:lumMod val="75000"/>
                  </a:schemeClr>
                </a:solidFill>
                <a:effectLst/>
              </a:rPr>
              <a:t>Poor Data Management Affects Everyone </a:t>
            </a:r>
          </a:p>
        </p:txBody>
      </p:sp>
      <p:sp>
        <p:nvSpPr>
          <p:cNvPr id="1013763" name="Rectangle 3"/>
          <p:cNvSpPr>
            <a:spLocks noGrp="1" noChangeArrowheads="1"/>
          </p:cNvSpPr>
          <p:nvPr>
            <p:ph type="body" idx="4294967295"/>
          </p:nvPr>
        </p:nvSpPr>
        <p:spPr>
          <a:xfrm>
            <a:off x="1702676" y="1257300"/>
            <a:ext cx="8965324" cy="4419600"/>
          </a:xfrm>
        </p:spPr>
        <p:txBody>
          <a:bodyPr>
            <a:normAutofit fontScale="62500" lnSpcReduction="20000"/>
          </a:bodyPr>
          <a:lstStyle/>
          <a:p>
            <a:pPr marL="109728" indent="0">
              <a:lnSpc>
                <a:spcPct val="80000"/>
              </a:lnSpc>
              <a:buClr>
                <a:schemeClr val="accent1">
                  <a:lumMod val="75000"/>
                </a:schemeClr>
              </a:buClr>
              <a:buSzPct val="95000"/>
              <a:buNone/>
            </a:pPr>
            <a:r>
              <a:rPr lang="en-US" sz="2800" b="1" dirty="0"/>
              <a:t>“MEDICARE PAYMENT ERRORS NEAR $20B”</a:t>
            </a:r>
            <a:r>
              <a:rPr lang="en-US" sz="2800" dirty="0"/>
              <a:t> </a:t>
            </a:r>
            <a:r>
              <a:rPr lang="en-US" sz="2800" i="1" dirty="0"/>
              <a:t>(CNN) December 2004</a:t>
            </a:r>
          </a:p>
          <a:p>
            <a:pPr marL="109728" indent="0">
              <a:lnSpc>
                <a:spcPct val="80000"/>
              </a:lnSpc>
              <a:buClr>
                <a:schemeClr val="accent1">
                  <a:lumMod val="75000"/>
                </a:schemeClr>
              </a:buClr>
              <a:buSzPct val="95000"/>
              <a:buNone/>
            </a:pPr>
            <a:r>
              <a:rPr lang="en-US" sz="2800" i="1" dirty="0"/>
              <a:t>     Miscoding and Billing Errors from Doctors and Hospitals totaled $20,000,000,000 in FY </a:t>
            </a:r>
          </a:p>
          <a:p>
            <a:pPr marL="109728" indent="0">
              <a:lnSpc>
                <a:spcPct val="80000"/>
              </a:lnSpc>
              <a:buClr>
                <a:schemeClr val="accent1">
                  <a:lumMod val="75000"/>
                </a:schemeClr>
              </a:buClr>
              <a:buSzPct val="95000"/>
              <a:buNone/>
            </a:pPr>
            <a:r>
              <a:rPr lang="en-US" sz="2800" i="1" dirty="0"/>
              <a:t>     2003    (9.3% error rate) . The error rate measured claims that were paid despite being </a:t>
            </a:r>
          </a:p>
          <a:p>
            <a:pPr marL="109728" indent="0">
              <a:lnSpc>
                <a:spcPct val="80000"/>
              </a:lnSpc>
              <a:buClr>
                <a:schemeClr val="accent1">
                  <a:lumMod val="75000"/>
                </a:schemeClr>
              </a:buClr>
              <a:buSzPct val="95000"/>
              <a:buNone/>
            </a:pPr>
            <a:r>
              <a:rPr lang="en-US" sz="2800" i="1" dirty="0"/>
              <a:t>     medically unnecessary, inadequately documented or improperly coded. In some </a:t>
            </a:r>
          </a:p>
          <a:p>
            <a:pPr marL="109728" indent="0">
              <a:lnSpc>
                <a:spcPct val="80000"/>
              </a:lnSpc>
              <a:buClr>
                <a:schemeClr val="accent1">
                  <a:lumMod val="75000"/>
                </a:schemeClr>
              </a:buClr>
              <a:buSzPct val="95000"/>
              <a:buNone/>
            </a:pPr>
            <a:r>
              <a:rPr lang="en-US" sz="2800" i="1" dirty="0"/>
              <a:t>     instances, Medicare asked health care providers for medical records to back up their </a:t>
            </a:r>
          </a:p>
          <a:p>
            <a:pPr marL="109728" indent="0">
              <a:lnSpc>
                <a:spcPct val="80000"/>
              </a:lnSpc>
              <a:buClr>
                <a:schemeClr val="accent1">
                  <a:lumMod val="75000"/>
                </a:schemeClr>
              </a:buClr>
              <a:buSzPct val="95000"/>
              <a:buNone/>
            </a:pPr>
            <a:r>
              <a:rPr lang="en-US" sz="2800" i="1" dirty="0"/>
              <a:t>     claims and got no response.  The survey did not document instances of alleged fraud.    </a:t>
            </a:r>
          </a:p>
          <a:p>
            <a:pPr marL="109728" indent="0">
              <a:lnSpc>
                <a:spcPct val="80000"/>
              </a:lnSpc>
              <a:buClr>
                <a:schemeClr val="accent1">
                  <a:lumMod val="75000"/>
                </a:schemeClr>
              </a:buClr>
              <a:buSzPct val="95000"/>
              <a:buNone/>
            </a:pPr>
            <a:r>
              <a:rPr lang="en-US" sz="2800" i="1" dirty="0"/>
              <a:t>    This error rate actually was an improvement over the previous fiscal year (9.8% error rate).</a:t>
            </a:r>
          </a:p>
          <a:p>
            <a:pPr>
              <a:lnSpc>
                <a:spcPct val="80000"/>
              </a:lnSpc>
              <a:buClr>
                <a:schemeClr val="accent1">
                  <a:lumMod val="75000"/>
                </a:schemeClr>
              </a:buClr>
              <a:buSzPct val="95000"/>
              <a:buFont typeface="Arial" pitchFamily="34" charset="0"/>
              <a:buChar char="•"/>
            </a:pPr>
            <a:endParaRPr lang="en-US" sz="2800" b="1" i="1" dirty="0"/>
          </a:p>
          <a:p>
            <a:pPr marL="109728" indent="0">
              <a:lnSpc>
                <a:spcPct val="80000"/>
              </a:lnSpc>
              <a:buClr>
                <a:schemeClr val="accent1">
                  <a:lumMod val="75000"/>
                </a:schemeClr>
              </a:buClr>
              <a:buSzPct val="95000"/>
              <a:buNone/>
            </a:pPr>
            <a:r>
              <a:rPr lang="en-US" sz="2800" b="1" dirty="0"/>
              <a:t>“AUDIT:  JUSTICE STATS ON ANTI-TERROR CASES FLAWED” </a:t>
            </a:r>
            <a:r>
              <a:rPr lang="en-US" sz="2800" dirty="0"/>
              <a:t>(AP) February 2007</a:t>
            </a:r>
          </a:p>
          <a:p>
            <a:pPr marL="109728" indent="0">
              <a:lnSpc>
                <a:spcPct val="80000"/>
              </a:lnSpc>
              <a:buClr>
                <a:schemeClr val="accent1">
                  <a:lumMod val="75000"/>
                </a:schemeClr>
              </a:buClr>
              <a:buSzPct val="95000"/>
              <a:buNone/>
            </a:pPr>
            <a:r>
              <a:rPr lang="en-US" sz="2800" i="1" dirty="0"/>
              <a:t>     The Justice Department Inspector General found only two sets of data out of 26  </a:t>
            </a:r>
          </a:p>
          <a:p>
            <a:pPr marL="109728" indent="0">
              <a:lnSpc>
                <a:spcPct val="80000"/>
              </a:lnSpc>
              <a:buClr>
                <a:schemeClr val="accent1">
                  <a:lumMod val="75000"/>
                </a:schemeClr>
              </a:buClr>
              <a:buSzPct val="95000"/>
              <a:buNone/>
            </a:pPr>
            <a:r>
              <a:rPr lang="en-US" sz="2800" i="1" dirty="0"/>
              <a:t>     concerning terrorism attacks were accurate.  The Justice Department uses these   </a:t>
            </a:r>
          </a:p>
          <a:p>
            <a:pPr marL="109728" indent="0">
              <a:lnSpc>
                <a:spcPct val="80000"/>
              </a:lnSpc>
              <a:buClr>
                <a:schemeClr val="accent1">
                  <a:lumMod val="75000"/>
                </a:schemeClr>
              </a:buClr>
              <a:buSzPct val="95000"/>
              <a:buNone/>
            </a:pPr>
            <a:r>
              <a:rPr lang="en-US" sz="2800" i="1" dirty="0"/>
              <a:t>     statistics to argue for their budget.  The Inspector General said the data “appear to be </a:t>
            </a:r>
          </a:p>
          <a:p>
            <a:pPr marL="109728" indent="0">
              <a:lnSpc>
                <a:spcPct val="80000"/>
              </a:lnSpc>
              <a:buClr>
                <a:schemeClr val="accent1">
                  <a:lumMod val="75000"/>
                </a:schemeClr>
              </a:buClr>
              <a:buSzPct val="95000"/>
              <a:buNone/>
            </a:pPr>
            <a:r>
              <a:rPr lang="en-US" sz="2800" i="1" dirty="0"/>
              <a:t>     the result of decentralized and haphazard methods of collections … and do not appear </a:t>
            </a:r>
          </a:p>
          <a:p>
            <a:pPr marL="109728" indent="0">
              <a:lnSpc>
                <a:spcPct val="80000"/>
              </a:lnSpc>
              <a:buClr>
                <a:schemeClr val="accent1">
                  <a:lumMod val="75000"/>
                </a:schemeClr>
              </a:buClr>
              <a:buSzPct val="95000"/>
              <a:buNone/>
            </a:pPr>
            <a:r>
              <a:rPr lang="en-US" sz="2800" i="1" dirty="0"/>
              <a:t>     to be intentional.” </a:t>
            </a:r>
          </a:p>
          <a:p>
            <a:pPr>
              <a:lnSpc>
                <a:spcPct val="80000"/>
              </a:lnSpc>
              <a:buClr>
                <a:schemeClr val="accent1">
                  <a:lumMod val="75000"/>
                </a:schemeClr>
              </a:buClr>
              <a:buSzPct val="95000"/>
              <a:buFont typeface="Arial" pitchFamily="34" charset="0"/>
              <a:buChar char="•"/>
            </a:pPr>
            <a:endParaRPr lang="en-US" sz="2800" b="1" dirty="0"/>
          </a:p>
          <a:p>
            <a:pPr marL="109728" indent="0">
              <a:lnSpc>
                <a:spcPct val="80000"/>
              </a:lnSpc>
              <a:buClr>
                <a:schemeClr val="accent1">
                  <a:lumMod val="75000"/>
                </a:schemeClr>
              </a:buClr>
              <a:buSzPct val="95000"/>
              <a:buNone/>
            </a:pPr>
            <a:r>
              <a:rPr lang="en-US" sz="2800" b="1" dirty="0"/>
              <a:t>“OOPS! TECH ERROR WIPES OUT Alaska Info” </a:t>
            </a:r>
            <a:r>
              <a:rPr lang="en-US" sz="2800" dirty="0"/>
              <a:t>(AP) March 2007</a:t>
            </a:r>
          </a:p>
          <a:p>
            <a:pPr marL="109728" indent="0">
              <a:lnSpc>
                <a:spcPct val="80000"/>
              </a:lnSpc>
              <a:buClr>
                <a:schemeClr val="accent1">
                  <a:lumMod val="75000"/>
                </a:schemeClr>
              </a:buClr>
              <a:buSzPct val="95000"/>
              <a:buNone/>
            </a:pPr>
            <a:r>
              <a:rPr lang="en-US" sz="2800" i="1" dirty="0"/>
              <a:t>     A technician managed to delete the data and backup for the $38 billion Alaska oil   </a:t>
            </a:r>
          </a:p>
          <a:p>
            <a:pPr marL="109728" indent="0">
              <a:lnSpc>
                <a:spcPct val="80000"/>
              </a:lnSpc>
              <a:buClr>
                <a:schemeClr val="accent1">
                  <a:lumMod val="75000"/>
                </a:schemeClr>
              </a:buClr>
              <a:buSzPct val="95000"/>
              <a:buNone/>
            </a:pPr>
            <a:r>
              <a:rPr lang="en-US" sz="2800" i="1" dirty="0"/>
              <a:t>     revenue fund – money received by residents of the State.  Correcting the errors cost the </a:t>
            </a:r>
          </a:p>
          <a:p>
            <a:pPr marL="109728" indent="0">
              <a:lnSpc>
                <a:spcPct val="80000"/>
              </a:lnSpc>
              <a:buClr>
                <a:schemeClr val="accent1">
                  <a:lumMod val="75000"/>
                </a:schemeClr>
              </a:buClr>
              <a:buSzPct val="95000"/>
              <a:buNone/>
            </a:pPr>
            <a:r>
              <a:rPr lang="en-US" sz="2800" i="1" dirty="0"/>
              <a:t>     State an additional $220,700 (which of course was taken off the receipts to Alaska </a:t>
            </a:r>
          </a:p>
          <a:p>
            <a:pPr marL="109728" indent="0">
              <a:lnSpc>
                <a:spcPct val="80000"/>
              </a:lnSpc>
              <a:buClr>
                <a:schemeClr val="accent1">
                  <a:lumMod val="75000"/>
                </a:schemeClr>
              </a:buClr>
              <a:buSzPct val="95000"/>
              <a:buNone/>
            </a:pPr>
            <a:r>
              <a:rPr lang="en-US" sz="2800" i="1" dirty="0"/>
              <a:t>     residents.)</a:t>
            </a:r>
          </a:p>
        </p:txBody>
      </p:sp>
      <p:sp>
        <p:nvSpPr>
          <p:cNvPr id="1013764" name="Rectangle 4"/>
          <p:cNvSpPr>
            <a:spLocks noRot="1" noChangeArrowheads="1"/>
          </p:cNvSpPr>
          <p:nvPr/>
        </p:nvSpPr>
        <p:spPr bwMode="auto">
          <a:xfrm>
            <a:off x="1828800" y="457200"/>
            <a:ext cx="8534400" cy="1143000"/>
          </a:xfrm>
          <a:prstGeom prst="rect">
            <a:avLst/>
          </a:prstGeom>
          <a:noFill/>
          <a:ln w="9525">
            <a:noFill/>
            <a:miter lim="800000"/>
            <a:headEnd/>
            <a:tailEnd/>
          </a:ln>
          <a:effectLst/>
        </p:spPr>
        <p:txBody>
          <a:bodyPr anchor="ctr"/>
          <a:lstStyle/>
          <a:p>
            <a:pPr defTabSz="457200" fontAlgn="base">
              <a:spcBef>
                <a:spcPct val="0"/>
              </a:spcBef>
              <a:spcAft>
                <a:spcPct val="0"/>
              </a:spcAft>
              <a:defRPr/>
            </a:pPr>
            <a:endParaRPr lang="en-US" sz="3200">
              <a:solidFill>
                <a:srgbClr val="16515F"/>
              </a:solidFill>
              <a:effectLst>
                <a:outerShdw blurRad="38100" dist="38100" dir="2700000" algn="tl">
                  <a:srgbClr val="000000"/>
                </a:outerShdw>
              </a:effectLst>
              <a:latin typeface="Arial" charset="0"/>
              <a:cs typeface="Arial" charset="0"/>
            </a:endParaRPr>
          </a:p>
        </p:txBody>
      </p:sp>
      <p:pic>
        <p:nvPicPr>
          <p:cNvPr id="11270" name="Picture 12" descr="C:\Documents and Settings\rselbach\Local Settings\Temporary Internet Files\Content.IE5\M1RN6WL7\MCj03043230000[1].wmf"/>
          <p:cNvPicPr>
            <a:picLocks noChangeAspect="1" noChangeArrowheads="1"/>
          </p:cNvPicPr>
          <p:nvPr/>
        </p:nvPicPr>
        <p:blipFill>
          <a:blip r:embed="rId3" cstate="print"/>
          <a:srcRect/>
          <a:stretch>
            <a:fillRect/>
          </a:stretch>
        </p:blipFill>
        <p:spPr bwMode="auto">
          <a:xfrm>
            <a:off x="4064000" y="5549900"/>
            <a:ext cx="2362200" cy="1066800"/>
          </a:xfrm>
          <a:prstGeom prst="rect">
            <a:avLst/>
          </a:prstGeom>
          <a:noFill/>
          <a:ln w="9525">
            <a:noFill/>
            <a:miter lim="800000"/>
            <a:headEnd/>
            <a:tailEnd/>
          </a:ln>
        </p:spPr>
      </p:pic>
      <p:sp>
        <p:nvSpPr>
          <p:cNvPr id="8" name="TextBox 1"/>
          <p:cNvSpPr txBox="1">
            <a:spLocks noChangeArrowheads="1"/>
          </p:cNvSpPr>
          <p:nvPr/>
        </p:nvSpPr>
        <p:spPr bwMode="auto">
          <a:xfrm>
            <a:off x="8610600" y="6600032"/>
            <a:ext cx="18288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000" dirty="0">
                <a:solidFill>
                  <a:prstClr val="black"/>
                </a:solidFill>
              </a:rPr>
              <a:t>Slide courtesy of BLM</a:t>
            </a:r>
          </a:p>
        </p:txBody>
      </p:sp>
    </p:spTree>
    <p:extLst>
      <p:ext uri="{BB962C8B-B14F-4D97-AF65-F5344CB8AC3E}">
        <p14:creationId xmlns:p14="http://schemas.microsoft.com/office/powerpoint/2010/main" xmlns="" val="416072342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type="body" idx="4294967295"/>
          </p:nvPr>
        </p:nvSpPr>
        <p:spPr>
          <a:xfrm>
            <a:off x="1828800" y="1447800"/>
            <a:ext cx="8382000" cy="4876800"/>
          </a:xfrm>
        </p:spPr>
        <p:txBody>
          <a:bodyPr>
            <a:normAutofit fontScale="92500"/>
          </a:bodyPr>
          <a:lstStyle/>
          <a:p>
            <a:pPr marL="109728" indent="0">
              <a:lnSpc>
                <a:spcPct val="80000"/>
              </a:lnSpc>
              <a:buClr>
                <a:schemeClr val="accent1">
                  <a:lumMod val="75000"/>
                </a:schemeClr>
              </a:buClr>
              <a:buSzPct val="95000"/>
              <a:buNone/>
              <a:defRPr/>
            </a:pPr>
            <a:r>
              <a:rPr lang="en-US" sz="2600" dirty="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Solution: </a:t>
            </a:r>
            <a:r>
              <a:rPr lang="en-US" sz="2600" dirty="0"/>
              <a:t>A state office GIS specialist retrieved the workstation and sifted through files trying to salvage relevant data. </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Cost: </a:t>
            </a:r>
            <a:r>
              <a:rPr lang="en-US" sz="2600" dirty="0"/>
              <a:t>1 work month ($4,000) plus the value of </a:t>
            </a:r>
          </a:p>
          <a:p>
            <a:pPr marL="109728" indent="0">
              <a:lnSpc>
                <a:spcPct val="80000"/>
              </a:lnSpc>
              <a:buClr>
                <a:schemeClr val="accent1">
                  <a:lumMod val="75000"/>
                </a:schemeClr>
              </a:buClr>
              <a:buSzPct val="95000"/>
              <a:buNone/>
              <a:defRPr/>
            </a:pPr>
            <a:r>
              <a:rPr lang="en-US" sz="2600" dirty="0"/>
              <a:t>    data that was not recovered</a:t>
            </a:r>
          </a:p>
          <a:p>
            <a:pPr marL="109728" indent="0">
              <a:buNone/>
            </a:pPr>
            <a:endParaRPr lang="en-US" sz="2600" dirty="0"/>
          </a:p>
          <a:p>
            <a:pPr marL="109728" indent="0">
              <a:buNone/>
            </a:pPr>
            <a:endParaRPr lang="en-US" sz="1500" dirty="0"/>
          </a:p>
          <a:p>
            <a:pPr marL="109728" indent="0">
              <a:buNone/>
            </a:pPr>
            <a:r>
              <a:rPr lang="en-US" sz="2400" dirty="0"/>
              <a:t>Consider that the situation could have been worse, because the data was not being backed up as it would have been if stored on a server.</a:t>
            </a:r>
          </a:p>
          <a:p>
            <a:pPr eaLnBrk="1" hangingPunct="1">
              <a:lnSpc>
                <a:spcPct val="80000"/>
              </a:lnSpc>
              <a:buFont typeface="Wingdings" pitchFamily="2" charset="2"/>
              <a:buNone/>
              <a:defRPr/>
            </a:pPr>
            <a:endParaRPr lang="en-US" sz="2600" dirty="0"/>
          </a:p>
          <a:p>
            <a:pPr eaLnBrk="1" hangingPunct="1">
              <a:lnSpc>
                <a:spcPct val="80000"/>
              </a:lnSpc>
              <a:buFont typeface="Wingdings" pitchFamily="2" charset="2"/>
              <a:buNone/>
              <a:defRPr/>
            </a:pPr>
            <a:endParaRPr lang="en-US" sz="2600" dirty="0"/>
          </a:p>
        </p:txBody>
      </p:sp>
      <p:sp>
        <p:nvSpPr>
          <p:cNvPr id="80901" name="Text Box 5"/>
          <p:cNvSpPr txBox="1">
            <a:spLocks noChangeArrowheads="1"/>
          </p:cNvSpPr>
          <p:nvPr/>
        </p:nvSpPr>
        <p:spPr bwMode="auto">
          <a:xfrm>
            <a:off x="1828801" y="507121"/>
            <a:ext cx="8565931" cy="646331"/>
          </a:xfrm>
          <a:prstGeom prst="rect">
            <a:avLst/>
          </a:prstGeom>
          <a:noFill/>
          <a:ln w="9525" algn="ctr">
            <a:noFill/>
            <a:miter lim="800000"/>
            <a:headEnd/>
            <a:tailEnd/>
          </a:ln>
          <a:effectLst/>
        </p:spPr>
        <p:txBody>
          <a:bodyPr wrap="square">
            <a:spAutoFit/>
          </a:bodyPr>
          <a:lstStyle/>
          <a:p>
            <a:pPr algn="ctr" defTabSz="457200" fontAlgn="base">
              <a:spcBef>
                <a:spcPct val="50000"/>
              </a:spcBef>
              <a:spcAft>
                <a:spcPct val="0"/>
              </a:spcAft>
              <a:defRPr/>
            </a:pPr>
            <a:r>
              <a:rPr lang="en-US" sz="3600" b="1" dirty="0">
                <a:solidFill>
                  <a:srgbClr val="2DA2BF">
                    <a:lumMod val="75000"/>
                  </a:srgbClr>
                </a:solidFill>
                <a:cs typeface="Arial" charset="0"/>
              </a:rPr>
              <a:t>Poor Science Data Management Example</a:t>
            </a:r>
          </a:p>
        </p:txBody>
      </p:sp>
      <p:sp>
        <p:nvSpPr>
          <p:cNvPr id="5" name="TextBox 4"/>
          <p:cNvSpPr txBox="1"/>
          <p:nvPr/>
        </p:nvSpPr>
        <p:spPr>
          <a:xfrm rot="16200000">
            <a:off x="9125008" y="4265115"/>
            <a:ext cx="1474686" cy="3693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DTRave</a:t>
            </a:r>
            <a:r>
              <a:rPr lang="en-US" sz="900" dirty="0">
                <a:solidFill>
                  <a:prstClr val="white">
                    <a:lumMod val="75000"/>
                  </a:prstClr>
                </a:solidFill>
                <a:latin typeface="Arial" charset="0"/>
                <a:cs typeface="Arial" charset="0"/>
              </a:rPr>
              <a:t> on </a:t>
            </a:r>
          </a:p>
          <a:p>
            <a:pPr defTabSz="457200" fontAlgn="base">
              <a:spcBef>
                <a:spcPct val="0"/>
              </a:spcBef>
              <a:spcAft>
                <a:spcPct val="0"/>
              </a:spcAft>
            </a:pPr>
            <a:r>
              <a:rPr lang="en-US" sz="900" dirty="0">
                <a:solidFill>
                  <a:prstClr val="white">
                    <a:lumMod val="75000"/>
                  </a:prstClr>
                </a:solidFill>
                <a:latin typeface="Arial" charset="0"/>
                <a:cs typeface="Arial" charset="0"/>
              </a:rPr>
              <a:t>Open Clip Art Library</a:t>
            </a:r>
          </a:p>
        </p:txBody>
      </p:sp>
      <p:pic>
        <p:nvPicPr>
          <p:cNvPr id="11266" name="Picture 2" descr="C:\Users\emcee\Desktop\DTRave_Cartoon_Computer_and_Desktop.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07977" y="3870089"/>
            <a:ext cx="1569709" cy="12494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42913400"/>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1828800" y="274638"/>
            <a:ext cx="8534400" cy="1143000"/>
          </a:xfrm>
        </p:spPr>
        <p:txBody>
          <a:bodyPr>
            <a:noAutofit/>
          </a:bodyPr>
          <a:lstStyle/>
          <a:p>
            <a:pPr algn="ctr">
              <a:defRPr/>
            </a:pPr>
            <a:r>
              <a:rPr lang="en-US" sz="3600" dirty="0">
                <a:solidFill>
                  <a:schemeClr val="accent1">
                    <a:lumMod val="75000"/>
                  </a:schemeClr>
                </a:solidFill>
                <a:effectLst/>
              </a:rPr>
              <a:t>Poor Data Management Federal Agency Example</a:t>
            </a:r>
          </a:p>
        </p:txBody>
      </p:sp>
      <p:sp>
        <p:nvSpPr>
          <p:cNvPr id="1040387" name="Rectangle 3"/>
          <p:cNvSpPr>
            <a:spLocks noGrp="1" noChangeArrowheads="1"/>
          </p:cNvSpPr>
          <p:nvPr>
            <p:ph type="body" idx="1"/>
          </p:nvPr>
        </p:nvSpPr>
        <p:spPr/>
        <p:txBody>
          <a:bodyPr>
            <a:normAutofit/>
          </a:bodyPr>
          <a:lstStyle/>
          <a:p>
            <a:pPr marL="109728" indent="0">
              <a:lnSpc>
                <a:spcPct val="80000"/>
              </a:lnSpc>
              <a:buClr>
                <a:schemeClr val="accent1">
                  <a:lumMod val="75000"/>
                </a:schemeClr>
              </a:buClr>
              <a:buSzPct val="95000"/>
              <a:buNone/>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Cost: </a:t>
            </a:r>
            <a:r>
              <a:rPr lang="en-US" dirty="0" smtClean="0"/>
              <a:t>Estimated 9 work months/inventory </a:t>
            </a:r>
          </a:p>
          <a:p>
            <a:pPr marL="109728" indent="0">
              <a:lnSpc>
                <a:spcPct val="80000"/>
              </a:lnSpc>
              <a:buClr>
                <a:schemeClr val="accent1">
                  <a:lumMod val="75000"/>
                </a:schemeClr>
              </a:buClr>
              <a:buSzPct val="95000"/>
              <a:buNone/>
              <a:defRPr/>
            </a:pPr>
            <a:r>
              <a:rPr lang="en-US" dirty="0"/>
              <a:t> </a:t>
            </a:r>
            <a:r>
              <a:rPr lang="en-US" dirty="0" smtClean="0"/>
              <a:t>       @$4,000/</a:t>
            </a:r>
            <a:r>
              <a:rPr lang="en-US" dirty="0" err="1" smtClean="0"/>
              <a:t>wm</a:t>
            </a:r>
            <a:r>
              <a:rPr lang="en-US" dirty="0" smtClean="0"/>
              <a:t> </a:t>
            </a:r>
          </a:p>
          <a:p>
            <a:pPr marL="109728" indent="0">
              <a:lnSpc>
                <a:spcPct val="80000"/>
              </a:lnSpc>
              <a:buClr>
                <a:schemeClr val="accent1">
                  <a:lumMod val="75000"/>
                </a:schemeClr>
              </a:buClr>
              <a:buSzPct val="95000"/>
              <a:buNone/>
              <a:defRPr/>
            </a:pPr>
            <a:r>
              <a:rPr lang="en-US" dirty="0"/>
              <a:t> </a:t>
            </a:r>
            <a:r>
              <a:rPr lang="en-US" dirty="0" smtClean="0"/>
              <a:t>       (14 inventories = $504,000)</a:t>
            </a:r>
          </a:p>
        </p:txBody>
      </p:sp>
      <p:pic>
        <p:nvPicPr>
          <p:cNvPr id="10242" name="Picture 2" descr="http://farm5.staticflickr.com/4032/4692092024_da6199357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40433" y="3295651"/>
            <a:ext cx="2483041" cy="248304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rot="16200000">
            <a:off x="8755132" y="4398794"/>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ruffin_ready</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xmlns="" val="268701376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120"/>
            <a:ext cx="8229600" cy="1143000"/>
          </a:xfrm>
        </p:spPr>
        <p:txBody>
          <a:bodyPr/>
          <a:lstStyle/>
          <a:p>
            <a:pPr>
              <a:defRPr/>
            </a:pPr>
            <a:r>
              <a:rPr lang="en-US" dirty="0" smtClean="0">
                <a:cs typeface="+mj-cs"/>
              </a:rPr>
              <a:t>Importance of Data Management</a:t>
            </a:r>
            <a:endParaRPr lang="en-US" dirty="0">
              <a:cs typeface="+mj-cs"/>
            </a:endParaRPr>
          </a:p>
        </p:txBody>
      </p:sp>
      <p:sp>
        <p:nvSpPr>
          <p:cNvPr id="47107" name="Content Placeholder 2"/>
          <p:cNvSpPr>
            <a:spLocks noGrp="1"/>
          </p:cNvSpPr>
          <p:nvPr>
            <p:ph idx="1"/>
          </p:nvPr>
        </p:nvSpPr>
        <p:spPr>
          <a:xfrm>
            <a:off x="1981200" y="1403120"/>
            <a:ext cx="8229600" cy="4934604"/>
          </a:xfrm>
        </p:spPr>
        <p:txBody>
          <a:bodyPr>
            <a:noAutofit/>
          </a:bodyPr>
          <a:lstStyle/>
          <a:p>
            <a:pPr marL="0" indent="0">
              <a:lnSpc>
                <a:spcPct val="75000"/>
              </a:lnSpc>
              <a:spcBef>
                <a:spcPts val="0"/>
              </a:spcBef>
              <a:buNone/>
            </a:pPr>
            <a:r>
              <a:rPr lang="en-US" sz="2000" dirty="0"/>
              <a:t>“Please forgive my paranoia about protocols, standards, and data review.  I'm in the latter stages of a long career with USGS (30 years, and counting), and have experienced much.  Experience is the knowledge you get just after you needed it. </a:t>
            </a:r>
          </a:p>
          <a:p>
            <a:pPr marL="0" indent="0">
              <a:lnSpc>
                <a:spcPct val="75000"/>
              </a:lnSpc>
              <a:spcBef>
                <a:spcPts val="0"/>
              </a:spcBef>
              <a:buNone/>
            </a:pPr>
            <a:endParaRPr lang="en-US" sz="2000" dirty="0"/>
          </a:p>
          <a:p>
            <a:pPr marL="0" indent="0">
              <a:lnSpc>
                <a:spcPct val="75000"/>
              </a:lnSpc>
              <a:spcBef>
                <a:spcPts val="0"/>
              </a:spcBef>
              <a:buNone/>
            </a:pPr>
            <a:r>
              <a:rPr lang="en-US" sz="2000" dirty="0"/>
              <a:t>Several times, I've seen colleagues called to court in order to testify about conditions they have observed.  </a:t>
            </a:r>
          </a:p>
          <a:p>
            <a:pPr marL="0" indent="0">
              <a:lnSpc>
                <a:spcPct val="75000"/>
              </a:lnSpc>
              <a:spcBef>
                <a:spcPts val="0"/>
              </a:spcBef>
              <a:buNone/>
            </a:pPr>
            <a:endParaRPr lang="en-US" sz="2000" dirty="0"/>
          </a:p>
          <a:p>
            <a:pPr marL="0" indent="0">
              <a:lnSpc>
                <a:spcPct val="75000"/>
              </a:lnSpc>
              <a:spcBef>
                <a:spcPts val="0"/>
              </a:spcBef>
              <a:buNone/>
            </a:pPr>
            <a:r>
              <a:rPr lang="en-US" sz="2000" dirty="0"/>
              <a:t>Without a strong tradition of constant review and approval of basic data, they would've been in deep trouble under cross-examination.  Instead, they were able to produce field notes, data approval records, and the like, to back up their testimony.  </a:t>
            </a:r>
          </a:p>
          <a:p>
            <a:pPr marL="0" indent="0">
              <a:lnSpc>
                <a:spcPct val="75000"/>
              </a:lnSpc>
              <a:spcBef>
                <a:spcPts val="0"/>
              </a:spcBef>
              <a:buNone/>
            </a:pPr>
            <a:endParaRPr lang="en-US" sz="2000" dirty="0"/>
          </a:p>
          <a:p>
            <a:pPr marL="0" indent="0">
              <a:lnSpc>
                <a:spcPct val="75000"/>
              </a:lnSpc>
              <a:spcBef>
                <a:spcPts val="0"/>
              </a:spcBef>
              <a:buNone/>
            </a:pPr>
            <a:r>
              <a:rPr lang="en-US" sz="2000" dirty="0"/>
              <a:t>It's one thing to be questioned by a college student who is working on a project for school.  </a:t>
            </a:r>
            <a:r>
              <a:rPr lang="en-US" sz="2000" u="sng" dirty="0"/>
              <a:t>It's another entirely to be grilled by an attorney under oath with the media present.”</a:t>
            </a:r>
          </a:p>
          <a:p>
            <a:pPr marL="0" indent="0">
              <a:lnSpc>
                <a:spcPct val="75000"/>
              </a:lnSpc>
              <a:spcBef>
                <a:spcPts val="0"/>
              </a:spcBef>
              <a:buNone/>
            </a:pPr>
            <a:endParaRPr lang="en-US" sz="2000" u="sng" dirty="0"/>
          </a:p>
          <a:p>
            <a:pPr marL="0" indent="0" algn="r">
              <a:lnSpc>
                <a:spcPct val="75000"/>
              </a:lnSpc>
              <a:spcBef>
                <a:spcPts val="0"/>
              </a:spcBef>
              <a:buNone/>
            </a:pPr>
            <a:r>
              <a:rPr lang="en-US" sz="2000" dirty="0"/>
              <a:t>- Nelson Williams, Scientist </a:t>
            </a:r>
            <a:br>
              <a:rPr lang="en-US" sz="2000" dirty="0"/>
            </a:br>
            <a:r>
              <a:rPr lang="en-US" sz="2000" dirty="0"/>
              <a:t>US Geological Survey </a:t>
            </a:r>
          </a:p>
          <a:p>
            <a:pPr marL="0" indent="0">
              <a:lnSpc>
                <a:spcPct val="75000"/>
              </a:lnSpc>
              <a:spcBef>
                <a:spcPts val="0"/>
              </a:spcBef>
              <a:buNone/>
            </a:pPr>
            <a:endParaRPr lang="en-US" sz="2000" dirty="0">
              <a:latin typeface="Times New Roman" charset="0"/>
            </a:endParaRPr>
          </a:p>
          <a:p>
            <a:pPr marL="0" indent="0">
              <a:lnSpc>
                <a:spcPct val="75000"/>
              </a:lnSpc>
              <a:spcBef>
                <a:spcPts val="0"/>
              </a:spcBef>
              <a:buNone/>
            </a:pPr>
            <a:r>
              <a:rPr lang="en-US" sz="2000" dirty="0">
                <a:latin typeface="Times New Roman" charset="0"/>
              </a:rPr>
              <a:t>	</a:t>
            </a:r>
            <a:endParaRPr lang="en-US" sz="2000" dirty="0">
              <a:latin typeface="Calibri" charset="0"/>
            </a:endParaRPr>
          </a:p>
          <a:p>
            <a:pPr marL="0" indent="0">
              <a:lnSpc>
                <a:spcPct val="75000"/>
              </a:lnSpc>
              <a:spcBef>
                <a:spcPts val="0"/>
              </a:spcBef>
              <a:buNone/>
            </a:pPr>
            <a:endParaRPr lang="en-US" sz="2000" dirty="0">
              <a:latin typeface="Times New Roman" charset="0"/>
            </a:endParaRPr>
          </a:p>
        </p:txBody>
      </p:sp>
    </p:spTree>
    <p:extLst>
      <p:ext uri="{BB962C8B-B14F-4D97-AF65-F5344CB8AC3E}">
        <p14:creationId xmlns:p14="http://schemas.microsoft.com/office/powerpoint/2010/main" xmlns="" val="554801577"/>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24000" y="260415"/>
            <a:ext cx="9144000" cy="533400"/>
          </a:xfrm>
        </p:spPr>
        <p:txBody>
          <a:bodyPr>
            <a:noAutofit/>
          </a:bodyPr>
          <a:lstStyle/>
          <a:p>
            <a:pPr eaLnBrk="1" hangingPunct="1">
              <a:defRPr/>
            </a:pPr>
            <a:r>
              <a:rPr lang="en-US" dirty="0" smtClean="0">
                <a:cs typeface="+mj-cs"/>
              </a:rPr>
              <a:t>Importance of Data Management</a:t>
            </a:r>
          </a:p>
        </p:txBody>
      </p:sp>
      <p:pic>
        <p:nvPicPr>
          <p:cNvPr id="48131" name="Picture 4" descr="Climategate">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05000" y="914400"/>
            <a:ext cx="5725510" cy="5406322"/>
          </a:xfrm>
          <a:prstGeom prst="rect">
            <a:avLst/>
          </a:prstGeom>
          <a:noFill/>
          <a:ln w="63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4677110" y="2606236"/>
            <a:ext cx="5327650" cy="1477963"/>
          </a:xfrm>
          <a:prstGeom prst="rect">
            <a:avLst/>
          </a:prstGeom>
          <a:solidFill>
            <a:schemeClr val="bg1"/>
          </a:solidFill>
          <a:ln w="12700">
            <a:solidFill>
              <a:schemeClr val="tx1"/>
            </a:solidFill>
          </a:ln>
        </p:spPr>
        <p:txBody>
          <a:bodyPr wrap="square">
            <a:spAutoFit/>
          </a:bodyPr>
          <a:lstStyle/>
          <a:p>
            <a:pPr defTabSz="457200" fontAlgn="base">
              <a:spcBef>
                <a:spcPct val="0"/>
              </a:spcBef>
              <a:spcAft>
                <a:spcPct val="0"/>
              </a:spcAft>
              <a:defRPr/>
            </a:pPr>
            <a:r>
              <a:rPr lang="en-US" dirty="0">
                <a:solidFill>
                  <a:prstClr val="black"/>
                </a:solidFill>
                <a:cs typeface="Arial" charset="0"/>
              </a:rPr>
              <a:t>The climate scientists at the centre of a media storm over leaked emails were yesterday cleared of accusations that they fudged their results and silenced critics, but a review found they had </a:t>
            </a:r>
            <a:r>
              <a:rPr lang="en-US" dirty="0">
                <a:solidFill>
                  <a:srgbClr val="FF0000"/>
                </a:solidFill>
                <a:cs typeface="Arial" charset="0"/>
              </a:rPr>
              <a:t>failed to be open enough about their work</a:t>
            </a:r>
            <a:r>
              <a:rPr lang="en-US" dirty="0">
                <a:solidFill>
                  <a:prstClr val="black"/>
                </a:solidFill>
                <a:cs typeface="Arial" charset="0"/>
              </a:rPr>
              <a:t>.</a:t>
            </a:r>
          </a:p>
        </p:txBody>
      </p:sp>
    </p:spTree>
    <p:extLst>
      <p:ext uri="{BB962C8B-B14F-4D97-AF65-F5344CB8AC3E}">
        <p14:creationId xmlns:p14="http://schemas.microsoft.com/office/powerpoint/2010/main" xmlns="" val="3338193964"/>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53769"/>
            <a:ext cx="8229600" cy="747130"/>
          </a:xfrm>
        </p:spPr>
        <p:txBody>
          <a:bodyPr>
            <a:normAutofit/>
          </a:bodyPr>
          <a:lstStyle/>
          <a:p>
            <a:pPr>
              <a:spcAft>
                <a:spcPts val="3600"/>
              </a:spcAft>
            </a:pPr>
            <a:r>
              <a:rPr lang="en-US" dirty="0" smtClean="0"/>
              <a:t>Why Manage Data?</a:t>
            </a:r>
            <a:endParaRPr lang="en-US" sz="28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l="16896" r="12631"/>
          <a:stretch/>
        </p:blipFill>
        <p:spPr>
          <a:xfrm>
            <a:off x="4625419" y="2443582"/>
            <a:ext cx="2941162" cy="2518474"/>
          </a:xfrm>
        </p:spPr>
      </p:pic>
      <p:sp>
        <p:nvSpPr>
          <p:cNvPr id="5" name="Rectangle 4"/>
          <p:cNvSpPr/>
          <p:nvPr/>
        </p:nvSpPr>
        <p:spPr>
          <a:xfrm>
            <a:off x="2734377" y="6230300"/>
            <a:ext cx="6723246" cy="276999"/>
          </a:xfrm>
          <a:prstGeom prst="rect">
            <a:avLst/>
          </a:prstGeom>
        </p:spPr>
        <p:txBody>
          <a:bodyPr wrap="square">
            <a:spAutoFit/>
          </a:bodyPr>
          <a:lstStyle/>
          <a:p>
            <a:pPr algn="ctr"/>
            <a:r>
              <a:rPr lang="en-US" sz="1200" dirty="0">
                <a:solidFill>
                  <a:prstClr val="black">
                    <a:lumMod val="65000"/>
                    <a:lumOff val="35000"/>
                  </a:prstClr>
                </a:solidFill>
              </a:rPr>
              <a:t>http://www.thesundaytimes.co.uk/sto/multimedia/archive/00051/Panic-cartoon-580x35_51233a.jpg</a:t>
            </a:r>
          </a:p>
        </p:txBody>
      </p:sp>
      <p:sp>
        <p:nvSpPr>
          <p:cNvPr id="3" name="Rectangle 2"/>
          <p:cNvSpPr/>
          <p:nvPr/>
        </p:nvSpPr>
        <p:spPr>
          <a:xfrm>
            <a:off x="5035229" y="1543290"/>
            <a:ext cx="2121543" cy="523220"/>
          </a:xfrm>
          <a:prstGeom prst="rect">
            <a:avLst/>
          </a:prstGeom>
        </p:spPr>
        <p:txBody>
          <a:bodyPr wrap="none">
            <a:spAutoFit/>
          </a:bodyPr>
          <a:lstStyle/>
          <a:p>
            <a:r>
              <a:rPr lang="en-US" sz="2800" b="1" dirty="0">
                <a:solidFill>
                  <a:prstClr val="black"/>
                </a:solidFill>
              </a:rPr>
              <a:t>From this . . .</a:t>
            </a:r>
          </a:p>
        </p:txBody>
      </p:sp>
    </p:spTree>
    <p:extLst>
      <p:ext uri="{BB962C8B-B14F-4D97-AF65-F5344CB8AC3E}">
        <p14:creationId xmlns:p14="http://schemas.microsoft.com/office/powerpoint/2010/main" xmlns="" val="366409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90139"/>
            <a:ext cx="8229600" cy="1143000"/>
          </a:xfrm>
        </p:spPr>
        <p:txBody>
          <a:bodyPr>
            <a:normAutofit/>
          </a:bodyPr>
          <a:lstStyle/>
          <a:p>
            <a:r>
              <a:rPr lang="en-US" sz="2800" dirty="0"/>
              <a:t>. . . to this . . .</a:t>
            </a:r>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bwMode="auto">
          <a:xfrm>
            <a:off x="3819525" y="2261558"/>
            <a:ext cx="4552950" cy="2562225"/>
          </a:xfrm>
          <a:prstGeom prst="rect">
            <a:avLst/>
          </a:prstGeom>
          <a:noFill/>
          <a:ln w="9525">
            <a:noFill/>
            <a:miter lim="800000"/>
            <a:headEnd/>
            <a:tailEnd/>
          </a:ln>
        </p:spPr>
      </p:pic>
      <p:sp>
        <p:nvSpPr>
          <p:cNvPr id="6" name="Rectangle 5"/>
          <p:cNvSpPr/>
          <p:nvPr/>
        </p:nvSpPr>
        <p:spPr>
          <a:xfrm>
            <a:off x="1699389" y="6419889"/>
            <a:ext cx="8793221" cy="276999"/>
          </a:xfrm>
          <a:prstGeom prst="rect">
            <a:avLst/>
          </a:prstGeom>
        </p:spPr>
        <p:txBody>
          <a:bodyPr wrap="square">
            <a:spAutoFit/>
          </a:bodyPr>
          <a:lstStyle/>
          <a:p>
            <a:pPr algn="ctr"/>
            <a:r>
              <a:rPr lang="en-US" sz="1200" dirty="0">
                <a:solidFill>
                  <a:prstClr val="black">
                    <a:lumMod val="65000"/>
                    <a:lumOff val="35000"/>
                  </a:prstClr>
                </a:solidFill>
              </a:rPr>
              <a:t>http://abcnews.go.com/blogs/business/2013/04/rutgers-student-offers-1000-for-data-on-stolen-laptop</a:t>
            </a:r>
            <a:r>
              <a:rPr lang="en-US" sz="1200" dirty="0" smtClean="0">
                <a:solidFill>
                  <a:prstClr val="black">
                    <a:lumMod val="65000"/>
                    <a:lumOff val="35000"/>
                  </a:prstClr>
                </a:solidFill>
              </a:rPr>
              <a:t>/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xmlns="" val="31241191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 . . to this . . .</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438400" y="1753202"/>
            <a:ext cx="7315200" cy="4236720"/>
          </a:xfrm>
          <a:prstGeom prst="rect">
            <a:avLst/>
          </a:prstGeom>
        </p:spPr>
      </p:pic>
      <p:sp>
        <p:nvSpPr>
          <p:cNvPr id="6" name="Rectangle 5"/>
          <p:cNvSpPr/>
          <p:nvPr/>
        </p:nvSpPr>
        <p:spPr>
          <a:xfrm>
            <a:off x="1338778" y="6460893"/>
            <a:ext cx="9514443" cy="276999"/>
          </a:xfrm>
          <a:prstGeom prst="rect">
            <a:avLst/>
          </a:prstGeom>
        </p:spPr>
        <p:txBody>
          <a:bodyPr wrap="square">
            <a:spAutoFit/>
          </a:bodyPr>
          <a:lstStyle/>
          <a:p>
            <a:pPr algn="ctr"/>
            <a:r>
              <a:rPr lang="en-US" sz="1200" dirty="0">
                <a:solidFill>
                  <a:prstClr val="black">
                    <a:lumMod val="65000"/>
                    <a:lumOff val="35000"/>
                  </a:prstClr>
                </a:solidFill>
              </a:rPr>
              <a:t>http://retractionwatch.com/2015/01/20/prominent-geneticist-nets-retraction-two-corrections-lot-questions/#</a:t>
            </a:r>
            <a:r>
              <a:rPr lang="en-US" sz="1200" dirty="0" smtClean="0">
                <a:solidFill>
                  <a:prstClr val="black">
                    <a:lumMod val="65000"/>
                    <a:lumOff val="35000"/>
                  </a:prstClr>
                </a:solidFill>
              </a:rPr>
              <a:t>more-25256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xmlns="" val="1013014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 for next class</a:t>
            </a:r>
            <a:endParaRPr lang="en-US" dirty="0"/>
          </a:p>
        </p:txBody>
      </p:sp>
      <p:sp>
        <p:nvSpPr>
          <p:cNvPr id="3" name="Content Placeholder 2"/>
          <p:cNvSpPr>
            <a:spLocks noGrp="1"/>
          </p:cNvSpPr>
          <p:nvPr>
            <p:ph idx="1"/>
          </p:nvPr>
        </p:nvSpPr>
        <p:spPr>
          <a:xfrm>
            <a:off x="569343" y="1778930"/>
            <a:ext cx="10998680" cy="4351338"/>
          </a:xfrm>
        </p:spPr>
        <p:txBody>
          <a:bodyPr>
            <a:normAutofit fontScale="70000" lnSpcReduction="20000"/>
          </a:bodyPr>
          <a:lstStyle/>
          <a:p>
            <a:pPr>
              <a:lnSpc>
                <a:spcPct val="120000"/>
              </a:lnSpc>
            </a:pPr>
            <a:r>
              <a:rPr lang="en-US" dirty="0" err="1" smtClean="0"/>
              <a:t>Holdren</a:t>
            </a:r>
            <a:r>
              <a:rPr lang="en-US" dirty="0"/>
              <a:t>, J (2013). Increasing Access to the Results of Federally Funded Scientific Research. Office of Science and Technology Policy, Executive Office of the President </a:t>
            </a:r>
            <a:r>
              <a:rPr lang="en-US" dirty="0">
                <a:hlinkClick r:id="rId2"/>
              </a:rPr>
              <a:t>https://</a:t>
            </a:r>
            <a:r>
              <a:rPr lang="en-US" dirty="0" smtClean="0">
                <a:hlinkClick r:id="rId2"/>
              </a:rPr>
              <a:t>www.whitehouse.gov/sites/default/files/microsites/ostp/ostp_public_access_memo_2013.pdf</a:t>
            </a:r>
            <a:r>
              <a:rPr lang="en-US" dirty="0" smtClean="0"/>
              <a:t> </a:t>
            </a:r>
            <a:endParaRPr lang="en-US" dirty="0"/>
          </a:p>
          <a:p>
            <a:pPr>
              <a:lnSpc>
                <a:spcPct val="120000"/>
              </a:lnSpc>
            </a:pPr>
            <a:r>
              <a:rPr lang="en-US" dirty="0" smtClean="0"/>
              <a:t>National </a:t>
            </a:r>
            <a:r>
              <a:rPr lang="en-US" dirty="0"/>
              <a:t>Science Foundation. Dissemination and Sharing of Research Results. </a:t>
            </a:r>
            <a:r>
              <a:rPr lang="en-US" dirty="0" smtClean="0">
                <a:hlinkClick r:id="rId3"/>
              </a:rPr>
              <a:t>http</a:t>
            </a:r>
            <a:r>
              <a:rPr lang="en-US" dirty="0">
                <a:hlinkClick r:id="rId3"/>
              </a:rPr>
              <a:t>://www.nsf.gov/bfa/dias/policy/dmp.jsp](http://</a:t>
            </a:r>
            <a:r>
              <a:rPr lang="en-US" dirty="0" smtClean="0">
                <a:hlinkClick r:id="rId3"/>
              </a:rPr>
              <a:t>www.nsf.gov/bfa/dias/policy/dmp.jsp</a:t>
            </a:r>
            <a:endParaRPr lang="en-US" dirty="0"/>
          </a:p>
          <a:p>
            <a:pPr marL="0" indent="0">
              <a:lnSpc>
                <a:spcPct val="120000"/>
              </a:lnSpc>
              <a:spcBef>
                <a:spcPts val="0"/>
              </a:spcBef>
              <a:buNone/>
            </a:pPr>
            <a:r>
              <a:rPr lang="en-US" dirty="0" smtClean="0"/>
              <a:t>     (see </a:t>
            </a:r>
            <a:r>
              <a:rPr lang="en-US" dirty="0"/>
              <a:t>both the sharing and data management sections).</a:t>
            </a:r>
          </a:p>
          <a:p>
            <a:pPr>
              <a:lnSpc>
                <a:spcPct val="120000"/>
              </a:lnSpc>
            </a:pPr>
            <a:endParaRPr lang="en-US" dirty="0"/>
          </a:p>
          <a:p>
            <a:pPr marL="0" indent="0">
              <a:lnSpc>
                <a:spcPct val="120000"/>
              </a:lnSpc>
              <a:buNone/>
            </a:pPr>
            <a:r>
              <a:rPr lang="en-US" sz="2100" dirty="0" smtClean="0"/>
              <a:t>highly recommended</a:t>
            </a:r>
            <a:endParaRPr lang="en-US" sz="2100" dirty="0"/>
          </a:p>
          <a:p>
            <a:pPr>
              <a:lnSpc>
                <a:spcPct val="120000"/>
              </a:lnSpc>
            </a:pPr>
            <a:r>
              <a:rPr lang="en-US" sz="2100" dirty="0" err="1" smtClean="0"/>
              <a:t>Karasti</a:t>
            </a:r>
            <a:r>
              <a:rPr lang="en-US" sz="2100" dirty="0"/>
              <a:t>, H., Baker, K. S., &amp; </a:t>
            </a:r>
            <a:r>
              <a:rPr lang="en-US" sz="2100" dirty="0" err="1"/>
              <a:t>Halkola</a:t>
            </a:r>
            <a:r>
              <a:rPr lang="en-US" sz="2100" dirty="0"/>
              <a:t>, E. (2006). Enriching the Notion of Data Curation in E-Science: Data Managing and Information </a:t>
            </a:r>
            <a:r>
              <a:rPr lang="en-US" sz="2100" dirty="0" err="1"/>
              <a:t>Infrastructuring</a:t>
            </a:r>
            <a:r>
              <a:rPr lang="en-US" sz="2100" dirty="0"/>
              <a:t> in the Long Term Ecological Research (LTER) Network. Computer Supported Cooperative Work (CSCW), 15(4), 321-358. </a:t>
            </a:r>
            <a:r>
              <a:rPr lang="en-US" sz="2100" dirty="0">
                <a:hlinkClick r:id="rId4"/>
              </a:rPr>
              <a:t>https://</a:t>
            </a:r>
            <a:r>
              <a:rPr lang="en-US" sz="2100" dirty="0" smtClean="0">
                <a:hlinkClick r:id="rId4"/>
              </a:rPr>
              <a:t>dx.doi.org/10.1007/s10606-006-9023-2</a:t>
            </a:r>
            <a:r>
              <a:rPr lang="en-US" sz="2100" dirty="0" smtClean="0"/>
              <a:t>.</a:t>
            </a:r>
            <a:endParaRPr lang="en-US" sz="2100" dirty="0"/>
          </a:p>
          <a:p>
            <a:pPr>
              <a:lnSpc>
                <a:spcPct val="120000"/>
              </a:lnSpc>
            </a:pPr>
            <a:r>
              <a:rPr lang="en-US" sz="2100" dirty="0" smtClean="0"/>
              <a:t>Posner</a:t>
            </a:r>
            <a:r>
              <a:rPr lang="en-US" sz="2100" dirty="0"/>
              <a:t>, (2013). "Embarrassments of riches: managing research assets." </a:t>
            </a:r>
            <a:r>
              <a:rPr lang="en-US" sz="2100" dirty="0">
                <a:hlinkClick r:id="rId5"/>
              </a:rPr>
              <a:t>http://miriamposner.com/blog/?</a:t>
            </a:r>
            <a:r>
              <a:rPr lang="en-US" sz="2100" dirty="0" smtClean="0">
                <a:hlinkClick r:id="rId5"/>
              </a:rPr>
              <a:t>p=982</a:t>
            </a:r>
            <a:r>
              <a:rPr lang="en-US" sz="2100" dirty="0" smtClean="0"/>
              <a:t>.</a:t>
            </a:r>
            <a:endParaRPr lang="en-US" sz="2100" dirty="0"/>
          </a:p>
          <a:p>
            <a:pPr>
              <a:lnSpc>
                <a:spcPct val="120000"/>
              </a:lnSpc>
            </a:pPr>
            <a:r>
              <a:rPr lang="en-US" sz="2100" dirty="0" err="1" smtClean="0"/>
              <a:t>Gantz</a:t>
            </a:r>
            <a:r>
              <a:rPr lang="en-US" sz="2100" dirty="0"/>
              <a:t>, J., &amp; </a:t>
            </a:r>
            <a:r>
              <a:rPr lang="en-US" sz="2100" dirty="0" err="1"/>
              <a:t>Reinsel</a:t>
            </a:r>
            <a:r>
              <a:rPr lang="en-US" sz="2100" dirty="0"/>
              <a:t>, D. (2012). The Digital Universe in 2020: Big Data, Bigger Digital Shadows, and Biggest Growth in the Far East. Retrieved from </a:t>
            </a:r>
            <a:r>
              <a:rPr lang="en-US" sz="2100" dirty="0">
                <a:hlinkClick r:id="rId6"/>
              </a:rPr>
              <a:t>https://</a:t>
            </a:r>
            <a:r>
              <a:rPr lang="en-US" sz="2100" dirty="0" smtClean="0">
                <a:hlinkClick r:id="rId6"/>
              </a:rPr>
              <a:t>www.emc.com/collateral/analyst-reports/idc-the-digital-universe-in-2020.pdf</a:t>
            </a:r>
            <a:r>
              <a:rPr lang="en-US" sz="2100" dirty="0" smtClean="0"/>
              <a:t>.</a:t>
            </a:r>
            <a:endParaRPr lang="en-US" sz="2100" dirty="0"/>
          </a:p>
          <a:p>
            <a:endParaRPr lang="en-US" dirty="0"/>
          </a:p>
        </p:txBody>
      </p:sp>
    </p:spTree>
    <p:extLst>
      <p:ext uri="{BB962C8B-B14F-4D97-AF65-F5344CB8AC3E}">
        <p14:creationId xmlns:p14="http://schemas.microsoft.com/office/powerpoint/2010/main" xmlns="" val="778066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Schedule</a:t>
            </a:r>
            <a:endParaRPr lang="en-US" dirty="0"/>
          </a:p>
        </p:txBody>
      </p:sp>
      <p:sp>
        <p:nvSpPr>
          <p:cNvPr id="3" name="Content Placeholder 2"/>
          <p:cNvSpPr>
            <a:spLocks noGrp="1"/>
          </p:cNvSpPr>
          <p:nvPr>
            <p:ph idx="1"/>
          </p:nvPr>
        </p:nvSpPr>
        <p:spPr/>
        <p:txBody>
          <a:bodyPr>
            <a:normAutofit fontScale="62500" lnSpcReduction="20000"/>
          </a:bodyPr>
          <a:lstStyle/>
          <a:p>
            <a:r>
              <a:rPr lang="en-US" u="sng" dirty="0"/>
              <a:t>Week 1: Course Introduction and Overview: What is data and why are we here?</a:t>
            </a:r>
            <a:r>
              <a:rPr lang="en-US" dirty="0"/>
              <a:t> </a:t>
            </a:r>
          </a:p>
          <a:p>
            <a:r>
              <a:rPr lang="en-US" u="sng" dirty="0"/>
              <a:t>Week 2: The Research Data Lifecycle</a:t>
            </a:r>
            <a:r>
              <a:rPr lang="en-US" dirty="0"/>
              <a:t> </a:t>
            </a:r>
          </a:p>
          <a:p>
            <a:r>
              <a:rPr lang="en-US" u="sng" dirty="0"/>
              <a:t>Week 3: Data Types, Stages, and Formats</a:t>
            </a:r>
            <a:r>
              <a:rPr lang="en-US" dirty="0"/>
              <a:t>				   </a:t>
            </a:r>
            <a:r>
              <a:rPr lang="en-US" dirty="0" smtClean="0"/>
              <a:t>         </a:t>
            </a:r>
            <a:r>
              <a:rPr lang="en-US" dirty="0"/>
              <a:t>[ TURN IN ASSIGNMENT #1 ]</a:t>
            </a:r>
          </a:p>
          <a:p>
            <a:r>
              <a:rPr lang="en-US" u="sng" dirty="0"/>
              <a:t>Week 4: Data Organization (software carpentry: BASH shell</a:t>
            </a:r>
            <a:r>
              <a:rPr lang="en-US" dirty="0" smtClean="0"/>
              <a:t>)                                                 [ ASSIGNMENT #2 COMPLETE ]</a:t>
            </a:r>
            <a:endParaRPr lang="en-US" dirty="0"/>
          </a:p>
          <a:p>
            <a:r>
              <a:rPr lang="en-US" u="sng" dirty="0"/>
              <a:t>Week 5: Data Storage, Backup and Security</a:t>
            </a:r>
            <a:endParaRPr lang="en-US" dirty="0"/>
          </a:p>
          <a:p>
            <a:r>
              <a:rPr lang="en-US" u="sng" dirty="0"/>
              <a:t>Week 6: Data Curation Profiles</a:t>
            </a:r>
            <a:r>
              <a:rPr lang="en-US" dirty="0"/>
              <a:t> </a:t>
            </a:r>
          </a:p>
          <a:p>
            <a:r>
              <a:rPr lang="en-US" u="sng" dirty="0"/>
              <a:t>Week 7: Open Lab</a:t>
            </a:r>
            <a:endParaRPr lang="en-US" dirty="0"/>
          </a:p>
          <a:p>
            <a:r>
              <a:rPr lang="en-US" u="sng" dirty="0"/>
              <a:t>Week 8: Metadata and Contextual Details</a:t>
            </a:r>
            <a:r>
              <a:rPr lang="en-US" dirty="0"/>
              <a:t> 				</a:t>
            </a:r>
            <a:r>
              <a:rPr lang="en-US" dirty="0" smtClean="0"/>
              <a:t>           </a:t>
            </a:r>
            <a:r>
              <a:rPr lang="en-US" dirty="0"/>
              <a:t>[ TURN IN MIDTERM PROJECT ]</a:t>
            </a:r>
          </a:p>
          <a:p>
            <a:r>
              <a:rPr lang="en-US" u="sng" dirty="0"/>
              <a:t>Weeks 9 and 10: (software carpentry)</a:t>
            </a:r>
            <a:r>
              <a:rPr lang="en-US" dirty="0"/>
              <a:t>	                                                           </a:t>
            </a:r>
            <a:r>
              <a:rPr lang="en-US" dirty="0" smtClean="0"/>
              <a:t>                </a:t>
            </a:r>
            <a:r>
              <a:rPr lang="en-US" dirty="0"/>
              <a:t>[ TURN IN ASSIGNMENT #3 ]</a:t>
            </a:r>
          </a:p>
          <a:p>
            <a:r>
              <a:rPr lang="en-US" u="sng" dirty="0"/>
              <a:t>Week 11: Finding and Cleaning </a:t>
            </a:r>
            <a:r>
              <a:rPr lang="en-US" u="sng" dirty="0" smtClean="0"/>
              <a:t>Data</a:t>
            </a:r>
            <a:r>
              <a:rPr lang="en-US" dirty="0"/>
              <a:t> </a:t>
            </a:r>
            <a:r>
              <a:rPr lang="en-US" dirty="0" smtClean="0"/>
              <a:t>                                                                                         [ </a:t>
            </a:r>
            <a:r>
              <a:rPr lang="en-US" dirty="0"/>
              <a:t>ASSIGNMENT </a:t>
            </a:r>
            <a:r>
              <a:rPr lang="en-US" dirty="0" smtClean="0"/>
              <a:t>#4 </a:t>
            </a:r>
            <a:r>
              <a:rPr lang="en-US" dirty="0"/>
              <a:t>COMPLETE ]</a:t>
            </a:r>
          </a:p>
          <a:p>
            <a:r>
              <a:rPr lang="en-US" u="sng" dirty="0"/>
              <a:t>Week 12: Sharing and Reuse: Intellectual Property and Licensing</a:t>
            </a:r>
            <a:r>
              <a:rPr lang="en-US" dirty="0"/>
              <a:t>   </a:t>
            </a:r>
          </a:p>
          <a:p>
            <a:r>
              <a:rPr lang="en-US" u="sng" dirty="0"/>
              <a:t>Week 13: Repository Identification / Preparation for Preservation / Unique Identifiers</a:t>
            </a:r>
            <a:r>
              <a:rPr lang="en-US" dirty="0"/>
              <a:t> </a:t>
            </a:r>
          </a:p>
          <a:p>
            <a:r>
              <a:rPr lang="en-US" u="sng" dirty="0"/>
              <a:t>Week 14: Open Lab</a:t>
            </a:r>
            <a:r>
              <a:rPr lang="en-US" dirty="0"/>
              <a:t> 						           </a:t>
            </a:r>
            <a:r>
              <a:rPr lang="en-US" dirty="0" smtClean="0"/>
              <a:t>[ </a:t>
            </a:r>
            <a:r>
              <a:rPr lang="en-US" dirty="0"/>
              <a:t>TURN IN ASSIGNMENT #5 ]</a:t>
            </a:r>
          </a:p>
          <a:p>
            <a:r>
              <a:rPr lang="en-US" u="sng" dirty="0"/>
              <a:t>Finals Week:</a:t>
            </a:r>
            <a:r>
              <a:rPr lang="en-US" dirty="0"/>
              <a:t> 					 </a:t>
            </a:r>
            <a:r>
              <a:rPr lang="en-US" dirty="0" smtClean="0"/>
              <a:t>                               [ </a:t>
            </a:r>
            <a:r>
              <a:rPr lang="en-US" dirty="0"/>
              <a:t>TURN IN FINAL PROJECT ]</a:t>
            </a:r>
          </a:p>
          <a:p>
            <a:endParaRPr lang="en-US" dirty="0"/>
          </a:p>
        </p:txBody>
      </p:sp>
    </p:spTree>
    <p:extLst>
      <p:ext uri="{BB962C8B-B14F-4D97-AF65-F5344CB8AC3E}">
        <p14:creationId xmlns:p14="http://schemas.microsoft.com/office/powerpoint/2010/main" xmlns="" val="219117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expect / what we expect</a:t>
            </a:r>
            <a:br>
              <a:rPr lang="en-US" dirty="0" smtClean="0"/>
            </a:br>
            <a:r>
              <a:rPr lang="en-US" sz="2400" dirty="0" smtClean="0"/>
              <a:t>syllabus review</a:t>
            </a:r>
            <a:endParaRPr lang="en-US" dirty="0"/>
          </a:p>
        </p:txBody>
      </p:sp>
      <p:sp>
        <p:nvSpPr>
          <p:cNvPr id="3" name="Content Placeholder 2"/>
          <p:cNvSpPr>
            <a:spLocks noGrp="1"/>
          </p:cNvSpPr>
          <p:nvPr>
            <p:ph idx="1"/>
          </p:nvPr>
        </p:nvSpPr>
        <p:spPr/>
        <p:txBody>
          <a:bodyPr>
            <a:normAutofit lnSpcReduction="10000"/>
          </a:bodyPr>
          <a:lstStyle/>
          <a:p>
            <a:r>
              <a:rPr lang="en-US" b="1" dirty="0" smtClean="0"/>
              <a:t>Two credit course </a:t>
            </a:r>
            <a:r>
              <a:rPr lang="en-US" dirty="0" smtClean="0"/>
              <a:t>– moderate load – reading most weeks with a few breaks</a:t>
            </a:r>
          </a:p>
          <a:p>
            <a:endParaRPr lang="en-US" dirty="0" smtClean="0"/>
          </a:p>
          <a:p>
            <a:r>
              <a:rPr lang="en-US" b="1" dirty="0" smtClean="0"/>
              <a:t>Two major assignments </a:t>
            </a:r>
          </a:p>
          <a:p>
            <a:pPr lvl="1"/>
            <a:r>
              <a:rPr lang="en-US" u="sng" dirty="0" smtClean="0"/>
              <a:t>Midterm assignment:</a:t>
            </a:r>
            <a:r>
              <a:rPr lang="en-US" dirty="0" smtClean="0"/>
              <a:t> written document based on ongoing research either in your advisors lab or in a colleagues lab. DUE WEEK 8 (30% OF GRADE)</a:t>
            </a:r>
          </a:p>
          <a:p>
            <a:pPr lvl="1"/>
            <a:r>
              <a:rPr lang="en-US" u="sng" dirty="0" smtClean="0"/>
              <a:t>Final Assignment:</a:t>
            </a:r>
            <a:r>
              <a:rPr lang="en-US" dirty="0" smtClean="0"/>
              <a:t> Either a written data management plan for your research (or your lab’s research) or a dataset prepared for repository deposit. DUE FINALS WEEK (40% OF GRADE)</a:t>
            </a:r>
          </a:p>
          <a:p>
            <a:pPr lvl="1" indent="-3175">
              <a:buNone/>
            </a:pPr>
            <a:r>
              <a:rPr lang="en-US" dirty="0" smtClean="0"/>
              <a:t>NOTE: there is no final exam</a:t>
            </a:r>
          </a:p>
          <a:p>
            <a:pPr lvl="1" indent="-3175">
              <a:buNone/>
            </a:pPr>
            <a:endParaRPr lang="en-US" b="1" dirty="0" smtClean="0"/>
          </a:p>
          <a:p>
            <a:r>
              <a:rPr lang="en-US" b="1" dirty="0" smtClean="0"/>
              <a:t>Several minor assignments</a:t>
            </a:r>
          </a:p>
          <a:p>
            <a:pPr lvl="1"/>
            <a:r>
              <a:rPr lang="en-US" dirty="0" smtClean="0"/>
              <a:t>there are five minor assignments that will help you prepare the major assignments </a:t>
            </a:r>
          </a:p>
          <a:p>
            <a:pPr lvl="1"/>
            <a:r>
              <a:rPr lang="en-US" dirty="0" smtClean="0"/>
              <a:t>(20% OF GRADE)</a:t>
            </a:r>
          </a:p>
          <a:p>
            <a:pPr lvl="1" indent="-3175">
              <a:buNone/>
            </a:pPr>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t>
            </a:r>
            <a:r>
              <a:rPr lang="en-US" dirty="0"/>
              <a:t>Carpentry</a:t>
            </a:r>
            <a:br>
              <a:rPr lang="en-US" dirty="0"/>
            </a:br>
            <a:r>
              <a:rPr lang="en-US" sz="2000" dirty="0">
                <a:hlinkClick r:id="rId2"/>
              </a:rPr>
              <a:t>http://software-carpentry.org</a:t>
            </a:r>
            <a:r>
              <a:rPr lang="en-US" sz="2000" dirty="0" smtClean="0">
                <a:hlinkClick r:id="rId2"/>
              </a:rPr>
              <a:t>/</a:t>
            </a:r>
            <a:r>
              <a:rPr lang="en-US" sz="2000" dirty="0" smtClean="0"/>
              <a:t> </a:t>
            </a:r>
            <a:endParaRPr lang="en-US" sz="2000" dirty="0"/>
          </a:p>
        </p:txBody>
      </p:sp>
      <p:sp>
        <p:nvSpPr>
          <p:cNvPr id="3" name="Content Placeholder 2"/>
          <p:cNvSpPr>
            <a:spLocks noGrp="1"/>
          </p:cNvSpPr>
          <p:nvPr>
            <p:ph idx="1"/>
          </p:nvPr>
        </p:nvSpPr>
        <p:spPr/>
        <p:txBody>
          <a:bodyPr/>
          <a:lstStyle/>
          <a:p>
            <a:r>
              <a:rPr lang="en-US" dirty="0" smtClean="0"/>
              <a:t>There will be </a:t>
            </a:r>
            <a:r>
              <a:rPr lang="en-US" b="1" dirty="0" smtClean="0"/>
              <a:t>no class for weeks 9 and 10 </a:t>
            </a:r>
            <a:r>
              <a:rPr lang="en-US" dirty="0" smtClean="0"/>
              <a:t>(this may change!), instead you will be required to attend a two day software carpentry workshop</a:t>
            </a:r>
          </a:p>
          <a:p>
            <a:endParaRPr lang="en-US" dirty="0" smtClean="0"/>
          </a:p>
          <a:p>
            <a:r>
              <a:rPr lang="en-US" dirty="0" smtClean="0"/>
              <a:t>Your choice: R</a:t>
            </a:r>
            <a:r>
              <a:rPr lang="en-US" dirty="0"/>
              <a:t> </a:t>
            </a:r>
            <a:r>
              <a:rPr lang="en-US" dirty="0" smtClean="0"/>
              <a:t>or Python</a:t>
            </a:r>
          </a:p>
          <a:p>
            <a:r>
              <a:rPr lang="en-US" dirty="0" smtClean="0"/>
              <a:t>Most likely between March 14</a:t>
            </a:r>
            <a:r>
              <a:rPr lang="en-US" baseline="30000" dirty="0" smtClean="0"/>
              <a:t>th</a:t>
            </a:r>
            <a:r>
              <a:rPr lang="en-US" dirty="0" smtClean="0"/>
              <a:t> and March 25</a:t>
            </a:r>
            <a:r>
              <a:rPr lang="en-US" baseline="30000" dirty="0" smtClean="0"/>
              <a:t>th</a:t>
            </a:r>
            <a:r>
              <a:rPr lang="en-US" dirty="0" smtClean="0"/>
              <a:t> (TBD)</a:t>
            </a:r>
          </a:p>
          <a:p>
            <a:endParaRPr lang="en-US" dirty="0" smtClean="0"/>
          </a:p>
          <a:p>
            <a:r>
              <a:rPr lang="en-US" dirty="0" smtClean="0"/>
              <a:t>Good to learn the value of command line computing</a:t>
            </a:r>
          </a:p>
          <a:p>
            <a:r>
              <a:rPr lang="en-US" dirty="0" smtClean="0"/>
              <a:t>Great to learn how to teach and navigate command line computing</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284" y="365127"/>
            <a:ext cx="8177980" cy="1325563"/>
          </a:xfrm>
        </p:spPr>
        <p:txBody>
          <a:bodyPr/>
          <a:lstStyle/>
          <a:p>
            <a:r>
              <a:rPr lang="en-US" dirty="0" smtClean="0"/>
              <a:t>your participation . . .</a:t>
            </a:r>
            <a:endParaRPr lang="en-US" dirty="0"/>
          </a:p>
        </p:txBody>
      </p:sp>
      <p:sp>
        <p:nvSpPr>
          <p:cNvPr id="3" name="Content Placeholder 2"/>
          <p:cNvSpPr>
            <a:spLocks noGrp="1"/>
          </p:cNvSpPr>
          <p:nvPr>
            <p:ph idx="1"/>
          </p:nvPr>
        </p:nvSpPr>
        <p:spPr>
          <a:xfrm>
            <a:off x="838200" y="1690690"/>
            <a:ext cx="5622985" cy="2237417"/>
          </a:xfrm>
        </p:spPr>
        <p:txBody>
          <a:bodyPr>
            <a:normAutofit/>
          </a:bodyPr>
          <a:lstStyle/>
          <a:p>
            <a:pPr marL="0" indent="0">
              <a:buNone/>
            </a:pPr>
            <a:r>
              <a:rPr lang="en-US" b="1" dirty="0" smtClean="0"/>
              <a:t>This class IS:</a:t>
            </a:r>
          </a:p>
          <a:p>
            <a:r>
              <a:rPr lang="en-US" dirty="0" smtClean="0"/>
              <a:t>about interdisciplinary problem solving</a:t>
            </a:r>
          </a:p>
          <a:p>
            <a:r>
              <a:rPr lang="en-US" dirty="0"/>
              <a:t>personal and professional practice</a:t>
            </a:r>
          </a:p>
          <a:p>
            <a:r>
              <a:rPr lang="en-US" dirty="0" smtClean="0"/>
              <a:t>broad thinking</a:t>
            </a:r>
          </a:p>
        </p:txBody>
      </p:sp>
      <p:sp>
        <p:nvSpPr>
          <p:cNvPr id="4" name="Content Placeholder 2"/>
          <p:cNvSpPr txBox="1">
            <a:spLocks/>
          </p:cNvSpPr>
          <p:nvPr/>
        </p:nvSpPr>
        <p:spPr>
          <a:xfrm>
            <a:off x="5372726" y="4210128"/>
            <a:ext cx="5622985" cy="2237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smtClean="0"/>
              <a:t>This class is NOT:</a:t>
            </a:r>
          </a:p>
          <a:p>
            <a:pPr algn="r"/>
            <a:r>
              <a:rPr lang="en-US" dirty="0" smtClean="0"/>
              <a:t>computer science</a:t>
            </a:r>
          </a:p>
          <a:p>
            <a:pPr algn="r"/>
            <a:r>
              <a:rPr lang="en-US" dirty="0" smtClean="0"/>
              <a:t>database administration</a:t>
            </a:r>
          </a:p>
          <a:p>
            <a:pPr algn="r"/>
            <a:r>
              <a:rPr lang="en-US" dirty="0" smtClean="0"/>
              <a:t>research methods (how to collect data)</a:t>
            </a:r>
            <a:endParaRPr lang="en-US" dirty="0"/>
          </a:p>
        </p:txBody>
      </p:sp>
      <p:sp>
        <p:nvSpPr>
          <p:cNvPr id="5" name="Title 1"/>
          <p:cNvSpPr txBox="1">
            <a:spLocks/>
          </p:cNvSpPr>
          <p:nvPr/>
        </p:nvSpPr>
        <p:spPr>
          <a:xfrm>
            <a:off x="-1201993" y="384083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tx1"/>
                </a:solidFill>
                <a:latin typeface="+mn-lt"/>
                <a:ea typeface="+mj-ea"/>
                <a:cs typeface="+mj-cs"/>
              </a:defRPr>
            </a:lvl1pPr>
          </a:lstStyle>
          <a:p>
            <a:r>
              <a:rPr lang="en-US" dirty="0" smtClean="0"/>
              <a:t>. . . is important</a:t>
            </a:r>
            <a:endParaRPr lang="en-US" dirty="0"/>
          </a:p>
        </p:txBody>
      </p:sp>
      <p:sp>
        <p:nvSpPr>
          <p:cNvPr id="6" name="Rectangle 5"/>
          <p:cNvSpPr/>
          <p:nvPr/>
        </p:nvSpPr>
        <p:spPr>
          <a:xfrm>
            <a:off x="3565170" y="4665882"/>
            <a:ext cx="1606530" cy="369332"/>
          </a:xfrm>
          <a:prstGeom prst="rect">
            <a:avLst/>
          </a:prstGeom>
        </p:spPr>
        <p:txBody>
          <a:bodyPr wrap="none">
            <a:spAutoFit/>
          </a:bodyPr>
          <a:lstStyle/>
          <a:p>
            <a:r>
              <a:rPr lang="en-US" dirty="0" smtClean="0"/>
              <a:t>10% OF GRADE</a:t>
            </a:r>
            <a:endParaRPr lang="en-US" dirty="0"/>
          </a:p>
        </p:txBody>
      </p:sp>
    </p:spTree>
    <p:extLst>
      <p:ext uri="{BB962C8B-B14F-4D97-AF65-F5344CB8AC3E}">
        <p14:creationId xmlns:p14="http://schemas.microsoft.com/office/powerpoint/2010/main" xmlns="" val="3409768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99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7482" y="936627"/>
            <a:ext cx="4180609" cy="1325563"/>
          </a:xfrm>
        </p:spPr>
        <p:txBody>
          <a:bodyPr/>
          <a:lstStyle/>
          <a:p>
            <a:r>
              <a:rPr lang="en-US" dirty="0" smtClean="0"/>
              <a:t>Big Data</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3545728" y="-1"/>
            <a:ext cx="7276424" cy="6868945"/>
          </a:xfrm>
        </p:spPr>
      </p:pic>
      <p:sp>
        <p:nvSpPr>
          <p:cNvPr id="7" name="Rectangle 6"/>
          <p:cNvSpPr/>
          <p:nvPr/>
        </p:nvSpPr>
        <p:spPr>
          <a:xfrm>
            <a:off x="1438360" y="6488668"/>
            <a:ext cx="4761240" cy="307777"/>
          </a:xfrm>
          <a:prstGeom prst="rect">
            <a:avLst/>
          </a:prstGeom>
        </p:spPr>
        <p:txBody>
          <a:bodyPr wrap="none">
            <a:spAutoFit/>
          </a:bodyPr>
          <a:lstStyle/>
          <a:p>
            <a:r>
              <a:rPr lang="en-US" sz="1400" dirty="0"/>
              <a:t>https://www.domo.com/blog/2015/08/data-never-sleeps-3-0/</a:t>
            </a:r>
          </a:p>
        </p:txBody>
      </p:sp>
    </p:spTree>
    <p:extLst>
      <p:ext uri="{BB962C8B-B14F-4D97-AF65-F5344CB8AC3E}">
        <p14:creationId xmlns:p14="http://schemas.microsoft.com/office/powerpoint/2010/main" xmlns="" val="1923095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Number Placeholder 4"/>
          <p:cNvSpPr txBox="1">
            <a:spLocks noGrp="1"/>
          </p:cNvSpPr>
          <p:nvPr/>
        </p:nvSpPr>
        <p:spPr bwMode="auto">
          <a:xfrm>
            <a:off x="5006976" y="5629275"/>
            <a:ext cx="487521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GB" sz="900" b="1" dirty="0">
                <a:solidFill>
                  <a:prstClr val="white">
                    <a:lumMod val="75000"/>
                  </a:prstClr>
                </a:solidFill>
              </a:rPr>
              <a:t>Source: John </a:t>
            </a:r>
            <a:r>
              <a:rPr lang="en-GB" sz="900" b="1" dirty="0" err="1">
                <a:solidFill>
                  <a:prstClr val="white">
                    <a:lumMod val="75000"/>
                  </a:prstClr>
                </a:solidFill>
              </a:rPr>
              <a:t>Gantz</a:t>
            </a:r>
            <a:r>
              <a:rPr lang="en-GB" sz="900" b="1" dirty="0">
                <a:solidFill>
                  <a:prstClr val="white">
                    <a:lumMod val="75000"/>
                  </a:prstClr>
                </a:solidFill>
              </a:rPr>
              <a:t>, IDC Corporation: The Expanding Digital Universe</a:t>
            </a:r>
          </a:p>
        </p:txBody>
      </p:sp>
      <p:graphicFrame>
        <p:nvGraphicFramePr>
          <p:cNvPr id="254978" name="Object 2"/>
          <p:cNvGraphicFramePr>
            <a:graphicFrameLocks noGrp="1" noChangeAspect="1"/>
          </p:cNvGraphicFramePr>
          <p:nvPr>
            <p:ph type="chart" sz="half" idx="4294967295"/>
          </p:nvPr>
        </p:nvGraphicFramePr>
        <p:xfrm>
          <a:off x="1533526" y="1177926"/>
          <a:ext cx="6634163" cy="4513263"/>
        </p:xfrm>
        <a:graphic>
          <a:graphicData uri="http://schemas.openxmlformats.org/presentationml/2006/ole">
            <p:oleObj spid="_x0000_s1057" name="Chart" r:id="rId4" imgW="6791412" imgH="4619700" progId="MSGraph.Chart.8">
              <p:embed followColorScheme="full"/>
            </p:oleObj>
          </a:graphicData>
        </a:graphic>
      </p:graphicFrame>
      <p:sp>
        <p:nvSpPr>
          <p:cNvPr id="252931" name="Rectangle 4" descr="Newsprint"/>
          <p:cNvSpPr>
            <a:spLocks noGrp="1" noChangeArrowheads="1"/>
          </p:cNvSpPr>
          <p:nvPr>
            <p:ph type="title" idx="4294967295"/>
          </p:nvPr>
        </p:nvSpPr>
        <p:spPr>
          <a:xfrm>
            <a:off x="1876426" y="192088"/>
            <a:ext cx="8537575" cy="939800"/>
          </a:xfrm>
        </p:spPr>
        <p:txBody>
          <a:bodyPr anchor="b">
            <a:normAutofit/>
          </a:bodyPr>
          <a:lstStyle/>
          <a:p>
            <a:pPr algn="ctr">
              <a:defRPr/>
            </a:pPr>
            <a:r>
              <a:rPr lang="en-US" sz="3600" dirty="0">
                <a:solidFill>
                  <a:srgbClr val="2DA2BF">
                    <a:lumMod val="75000"/>
                  </a:srgbClr>
                </a:solidFill>
                <a:effectLst/>
                <a:latin typeface="Calibri" pitchFamily="34" charset="0"/>
                <a:ea typeface="ＭＳ Ｐゴシック" pitchFamily="34" charset="-128"/>
              </a:rPr>
              <a:t>The World of Data Around Us</a:t>
            </a:r>
            <a:r>
              <a:rPr lang="en-US" sz="1800" dirty="0">
                <a:solidFill>
                  <a:schemeClr val="bg1"/>
                </a:solidFill>
                <a:latin typeface="Arial" charset="0"/>
              </a:rPr>
              <a:t>)</a:t>
            </a:r>
            <a:endParaRPr lang="en-US" dirty="0" smtClean="0">
              <a:solidFill>
                <a:schemeClr val="bg1"/>
              </a:solidFill>
              <a:latin typeface="Arial" charset="0"/>
              <a:ea typeface="+mj-ea"/>
              <a:cs typeface="+mj-cs"/>
            </a:endParaRPr>
          </a:p>
        </p:txBody>
      </p:sp>
      <p:grpSp>
        <p:nvGrpSpPr>
          <p:cNvPr id="2" name="Group 8"/>
          <p:cNvGrpSpPr>
            <a:grpSpLocks/>
          </p:cNvGrpSpPr>
          <p:nvPr/>
        </p:nvGrpSpPr>
        <p:grpSpPr bwMode="auto">
          <a:xfrm>
            <a:off x="8162926" y="1277939"/>
            <a:ext cx="1338263" cy="1709737"/>
            <a:chOff x="4588" y="1157"/>
            <a:chExt cx="843" cy="1077"/>
          </a:xfrm>
        </p:grpSpPr>
        <p:sp>
          <p:nvSpPr>
            <p:cNvPr id="254990" name="AutoShape 6"/>
            <p:cNvSpPr>
              <a:spLocks/>
            </p:cNvSpPr>
            <p:nvPr/>
          </p:nvSpPr>
          <p:spPr bwMode="auto">
            <a:xfrm>
              <a:off x="4588" y="1157"/>
              <a:ext cx="74" cy="1077"/>
            </a:xfrm>
            <a:prstGeom prst="rightBrace">
              <a:avLst>
                <a:gd name="adj1" fmla="val 121284"/>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defTabSz="457200" fontAlgn="base">
                <a:spcBef>
                  <a:spcPct val="0"/>
                </a:spcBef>
                <a:spcAft>
                  <a:spcPct val="0"/>
                </a:spcAft>
              </a:pPr>
              <a:endParaRPr lang="en-US" sz="2800">
                <a:solidFill>
                  <a:prstClr val="black"/>
                </a:solidFill>
                <a:latin typeface="Arial" charset="0"/>
                <a:cs typeface="Arial" charset="0"/>
              </a:endParaRPr>
            </a:p>
          </p:txBody>
        </p:sp>
        <p:sp>
          <p:nvSpPr>
            <p:cNvPr id="254991" name="Text Box 7"/>
            <p:cNvSpPr txBox="1">
              <a:spLocks noChangeArrowheads="1"/>
            </p:cNvSpPr>
            <p:nvPr/>
          </p:nvSpPr>
          <p:spPr bwMode="auto">
            <a:xfrm>
              <a:off x="4696" y="1307"/>
              <a:ext cx="735" cy="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400">
                  <a:solidFill>
                    <a:prstClr val="white"/>
                  </a:solidFill>
                </a:rPr>
                <a:t>Transient information or unfilled demand for storage</a:t>
              </a:r>
            </a:p>
          </p:txBody>
        </p:sp>
      </p:grpSp>
      <p:sp>
        <p:nvSpPr>
          <p:cNvPr id="254981" name="Text Box 9"/>
          <p:cNvSpPr txBox="1">
            <a:spLocks noChangeArrowheads="1"/>
          </p:cNvSpPr>
          <p:nvPr/>
        </p:nvSpPr>
        <p:spPr bwMode="auto">
          <a:xfrm>
            <a:off x="4153128" y="2618344"/>
            <a:ext cx="13388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dirty="0">
                <a:solidFill>
                  <a:srgbClr val="DA1F28"/>
                </a:solidFill>
              </a:rPr>
              <a:t>Information</a:t>
            </a:r>
          </a:p>
        </p:txBody>
      </p:sp>
      <p:sp>
        <p:nvSpPr>
          <p:cNvPr id="254982" name="Line 10"/>
          <p:cNvSpPr>
            <a:spLocks noChangeShapeType="1"/>
          </p:cNvSpPr>
          <p:nvPr/>
        </p:nvSpPr>
        <p:spPr bwMode="auto">
          <a:xfrm flipV="1">
            <a:off x="5572125" y="1946275"/>
            <a:ext cx="1371600" cy="80010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3" name="Line 11"/>
          <p:cNvSpPr>
            <a:spLocks noChangeShapeType="1"/>
          </p:cNvSpPr>
          <p:nvPr/>
        </p:nvSpPr>
        <p:spPr bwMode="auto">
          <a:xfrm>
            <a:off x="5081155" y="3109912"/>
            <a:ext cx="249670" cy="741363"/>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4" name="Text Box 12"/>
          <p:cNvSpPr txBox="1">
            <a:spLocks noChangeArrowheads="1"/>
          </p:cNvSpPr>
          <p:nvPr/>
        </p:nvSpPr>
        <p:spPr bwMode="auto">
          <a:xfrm>
            <a:off x="5953125" y="4562475"/>
            <a:ext cx="198868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3300"/>
                </a:solidFill>
              </a:rPr>
              <a:t>Available Storage</a:t>
            </a:r>
          </a:p>
        </p:txBody>
      </p:sp>
      <p:sp>
        <p:nvSpPr>
          <p:cNvPr id="254985" name="Line 14"/>
          <p:cNvSpPr>
            <a:spLocks noChangeShapeType="1"/>
          </p:cNvSpPr>
          <p:nvPr/>
        </p:nvSpPr>
        <p:spPr bwMode="auto">
          <a:xfrm flipV="1">
            <a:off x="7172326" y="3181351"/>
            <a:ext cx="430213" cy="1304925"/>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6" name="Line 15"/>
          <p:cNvSpPr>
            <a:spLocks noChangeShapeType="1"/>
          </p:cNvSpPr>
          <p:nvPr/>
        </p:nvSpPr>
        <p:spPr bwMode="auto">
          <a:xfrm flipH="1" flipV="1">
            <a:off x="5603875" y="4351338"/>
            <a:ext cx="368300" cy="449262"/>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7" name="Text Box 16"/>
          <p:cNvSpPr txBox="1">
            <a:spLocks noChangeArrowheads="1"/>
          </p:cNvSpPr>
          <p:nvPr/>
        </p:nvSpPr>
        <p:spPr bwMode="auto">
          <a:xfrm rot="-5400000">
            <a:off x="426244" y="3283744"/>
            <a:ext cx="32575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FFFF"/>
                </a:solidFill>
              </a:rPr>
              <a:t>Petabytes Worldwide</a:t>
            </a:r>
          </a:p>
        </p:txBody>
      </p:sp>
      <p:cxnSp>
        <p:nvCxnSpPr>
          <p:cNvPr id="254988" name="Straight Arrow Connector 16"/>
          <p:cNvCxnSpPr>
            <a:cxnSpLocks noChangeShapeType="1"/>
          </p:cNvCxnSpPr>
          <p:nvPr/>
        </p:nvCxnSpPr>
        <p:spPr bwMode="auto">
          <a:xfrm>
            <a:off x="1093788" y="2273300"/>
            <a:ext cx="914401" cy="914400"/>
          </a:xfrm>
          <a:prstGeom prst="straightConnector1">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arrow" w="med" len="med"/>
              </a14:hiddenLine>
            </a:ext>
          </a:extLst>
        </p:spPr>
      </p:cxnSp>
      <p:graphicFrame>
        <p:nvGraphicFramePr>
          <p:cNvPr id="254989" name="Chart 16"/>
          <p:cNvGraphicFramePr>
            <a:graphicFrameLocks/>
          </p:cNvGraphicFramePr>
          <p:nvPr/>
        </p:nvGraphicFramePr>
        <p:xfrm>
          <a:off x="7332664" y="2682876"/>
          <a:ext cx="3952875" cy="2824163"/>
        </p:xfrm>
        <a:graphic>
          <a:graphicData uri="http://schemas.openxmlformats.org/presentationml/2006/ole">
            <p:oleObj spid="_x0000_s1058" r:id="rId5" imgW="3949881" imgH="2828310" progId="Excel.Chart.8">
              <p:embed/>
            </p:oleObj>
          </a:graphicData>
        </a:graphic>
      </p:graphicFrame>
    </p:spTree>
    <p:extLst>
      <p:ext uri="{BB962C8B-B14F-4D97-AF65-F5344CB8AC3E}">
        <p14:creationId xmlns:p14="http://schemas.microsoft.com/office/powerpoint/2010/main" xmlns="" val="2818371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113932" y="1045446"/>
            <a:ext cx="7892546" cy="5171196"/>
          </a:xfrm>
          <a:prstGeom prst="rect">
            <a:avLst/>
          </a:prstGeom>
        </p:spPr>
      </p:pic>
      <p:sp>
        <p:nvSpPr>
          <p:cNvPr id="5" name="Rectangle 4"/>
          <p:cNvSpPr/>
          <p:nvPr/>
        </p:nvSpPr>
        <p:spPr>
          <a:xfrm>
            <a:off x="1661648" y="6216642"/>
            <a:ext cx="9448803" cy="523220"/>
          </a:xfrm>
          <a:prstGeom prst="rect">
            <a:avLst/>
          </a:prstGeom>
        </p:spPr>
        <p:txBody>
          <a:bodyPr wrap="square">
            <a:spAutoFit/>
          </a:bodyPr>
          <a:lstStyle/>
          <a:p>
            <a:r>
              <a:rPr lang="en-US" sz="1400" dirty="0" err="1">
                <a:latin typeface="Segoe UI" panose="020B0502040204020203" pitchFamily="34" charset="0"/>
              </a:rPr>
              <a:t>Gantz</a:t>
            </a:r>
            <a:r>
              <a:rPr lang="en-US" sz="1400" dirty="0">
                <a:latin typeface="Segoe UI" panose="020B0502040204020203" pitchFamily="34" charset="0"/>
              </a:rPr>
              <a:t>, J., &amp; </a:t>
            </a:r>
            <a:r>
              <a:rPr lang="en-US" sz="1400" dirty="0" err="1">
                <a:latin typeface="Segoe UI" panose="020B0502040204020203" pitchFamily="34" charset="0"/>
              </a:rPr>
              <a:t>Reinsel</a:t>
            </a:r>
            <a:r>
              <a:rPr lang="en-US" sz="1400" dirty="0">
                <a:latin typeface="Segoe UI" panose="020B0502040204020203" pitchFamily="34" charset="0"/>
              </a:rPr>
              <a:t>, D. (2012). </a:t>
            </a:r>
            <a:r>
              <a:rPr lang="en-US" sz="1400" i="1" dirty="0">
                <a:latin typeface="Segoe UI" panose="020B0502040204020203" pitchFamily="34" charset="0"/>
              </a:rPr>
              <a:t>The Digital Universe in 2020: Big Data, Bigger Digital Shadows, and Biggest Growth in the Far East</a:t>
            </a:r>
            <a:r>
              <a:rPr lang="en-US" sz="1400" dirty="0">
                <a:latin typeface="Segoe UI" panose="020B0502040204020203" pitchFamily="34" charset="0"/>
              </a:rPr>
              <a:t>. Retrieved from </a:t>
            </a:r>
            <a:r>
              <a:rPr lang="en-US" sz="1400" dirty="0">
                <a:latin typeface="Segoe UI" panose="020B0502040204020203" pitchFamily="34" charset="0"/>
                <a:hlinkClick r:id="rId3"/>
              </a:rPr>
              <a:t>https://</a:t>
            </a:r>
            <a:r>
              <a:rPr lang="en-US" sz="1400" dirty="0" smtClean="0">
                <a:latin typeface="Segoe UI" panose="020B0502040204020203" pitchFamily="34" charset="0"/>
                <a:hlinkClick r:id="rId3"/>
              </a:rPr>
              <a:t>www.emc.com/collateral/analyst-reports/idc-the-digital-universe-in-2020.pdf</a:t>
            </a:r>
            <a:r>
              <a:rPr lang="en-US" sz="1400" dirty="0" smtClean="0">
                <a:latin typeface="Segoe UI" panose="020B0502040204020203" pitchFamily="34" charset="0"/>
              </a:rPr>
              <a:t>. Page 3.</a:t>
            </a:r>
            <a:endParaRPr lang="en-US" sz="1400" dirty="0"/>
          </a:p>
        </p:txBody>
      </p:sp>
      <p:sp>
        <p:nvSpPr>
          <p:cNvPr id="6" name="Title 5"/>
          <p:cNvSpPr>
            <a:spLocks noGrp="1"/>
          </p:cNvSpPr>
          <p:nvPr>
            <p:ph type="title"/>
          </p:nvPr>
        </p:nvSpPr>
        <p:spPr>
          <a:xfrm>
            <a:off x="557978" y="1181205"/>
            <a:ext cx="5828071" cy="1325563"/>
          </a:xfrm>
        </p:spPr>
        <p:txBody>
          <a:bodyPr/>
          <a:lstStyle/>
          <a:p>
            <a:r>
              <a:rPr lang="en-US" dirty="0"/>
              <a:t>d</a:t>
            </a:r>
            <a:r>
              <a:rPr lang="en-US" dirty="0" smtClean="0"/>
              <a:t>ata growth</a:t>
            </a:r>
            <a:endParaRPr lang="en-US" dirty="0"/>
          </a:p>
        </p:txBody>
      </p:sp>
    </p:spTree>
    <p:extLst>
      <p:ext uri="{BB962C8B-B14F-4D97-AF65-F5344CB8AC3E}">
        <p14:creationId xmlns:p14="http://schemas.microsoft.com/office/powerpoint/2010/main" xmlns="" val="19853199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imBol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imBold" id="{6FC052E9-6E3F-43D1-985B-25010E1EC538}" vid="{0EA4D823-1973-47D7-8629-B99A4DEF171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2791</Words>
  <Application>Microsoft Office PowerPoint</Application>
  <PresentationFormat>Custom</PresentationFormat>
  <Paragraphs>325</Paragraphs>
  <Slides>28</Slides>
  <Notes>12</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28</vt:i4>
      </vt:variant>
    </vt:vector>
  </HeadingPairs>
  <TitlesOfParts>
    <vt:vector size="32" baseType="lpstr">
      <vt:lpstr>Concourse</vt:lpstr>
      <vt:lpstr>TimBold</vt:lpstr>
      <vt:lpstr>Chart</vt:lpstr>
      <vt:lpstr>Microsoft Office Excel Chart</vt:lpstr>
      <vt:lpstr>Data Management in the  Research Environment</vt:lpstr>
      <vt:lpstr>Course Overview</vt:lpstr>
      <vt:lpstr>Class Schedule</vt:lpstr>
      <vt:lpstr>what you expect / what we expect syllabus review</vt:lpstr>
      <vt:lpstr>Software Carpentry http://software-carpentry.org/ </vt:lpstr>
      <vt:lpstr>your participation . . .</vt:lpstr>
      <vt:lpstr>Big Data</vt:lpstr>
      <vt:lpstr>The World of Data Around Us)</vt:lpstr>
      <vt:lpstr>data growth</vt:lpstr>
      <vt:lpstr>Slide 10</vt:lpstr>
      <vt:lpstr>Slide 11</vt:lpstr>
      <vt:lpstr>Data deluge</vt:lpstr>
      <vt:lpstr>The Data Deluge</vt:lpstr>
      <vt:lpstr>What is DATA Management?</vt:lpstr>
      <vt:lpstr>What is DATA Management?</vt:lpstr>
      <vt:lpstr>Slide 16</vt:lpstr>
      <vt:lpstr>Slide 17</vt:lpstr>
      <vt:lpstr>Why Manage Data</vt:lpstr>
      <vt:lpstr>The World of Data Around Us: Data Loss</vt:lpstr>
      <vt:lpstr>Poor Data Management Affects Everyone </vt:lpstr>
      <vt:lpstr>Slide 21</vt:lpstr>
      <vt:lpstr>Poor Data Management Federal Agency Example</vt:lpstr>
      <vt:lpstr>Importance of Data Management</vt:lpstr>
      <vt:lpstr>Importance of Data Management</vt:lpstr>
      <vt:lpstr>Why Manage Data?</vt:lpstr>
      <vt:lpstr>. . . to this . . .</vt:lpstr>
      <vt:lpstr>. . . to this . . .</vt:lpstr>
      <vt:lpstr>Readings for next class</vt:lpstr>
    </vt:vector>
  </TitlesOfParts>
  <Company>University of Miami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NorrisMarch2012</cp:lastModifiedBy>
  <cp:revision>217</cp:revision>
  <cp:lastPrinted>2015-02-20T18:57:29Z</cp:lastPrinted>
  <dcterms:created xsi:type="dcterms:W3CDTF">2015-01-21T19:33:25Z</dcterms:created>
  <dcterms:modified xsi:type="dcterms:W3CDTF">2016-01-11T18:52:26Z</dcterms:modified>
</cp:coreProperties>
</file>